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74" r:id="rId4"/>
    <p:sldId id="275" r:id="rId5"/>
    <p:sldId id="273" r:id="rId6"/>
    <p:sldId id="271" r:id="rId7"/>
    <p:sldId id="276" r:id="rId8"/>
    <p:sldId id="257" r:id="rId9"/>
    <p:sldId id="258" r:id="rId10"/>
    <p:sldId id="259" r:id="rId11"/>
    <p:sldId id="260" r:id="rId12"/>
    <p:sldId id="262" r:id="rId13"/>
    <p:sldId id="263" r:id="rId14"/>
    <p:sldId id="264" r:id="rId15"/>
    <p:sldId id="265" r:id="rId16"/>
    <p:sldId id="266" r:id="rId17"/>
    <p:sldId id="268" r:id="rId18"/>
    <p:sldId id="269" r:id="rId19"/>
    <p:sldId id="270" r:id="rId20"/>
    <p:sldId id="272" r:id="rId2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orm" initials="S" lastIdx="1" clrIdx="0">
    <p:extLst>
      <p:ext uri="{19B8F6BF-5375-455C-9EA6-DF929625EA0E}">
        <p15:presenceInfo xmlns:p15="http://schemas.microsoft.com/office/powerpoint/2012/main" userId="Stor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E1E1"/>
    <a:srgbClr val="0059AD"/>
    <a:srgbClr val="00F2F2"/>
    <a:srgbClr val="00B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8" d="100"/>
          <a:sy n="78" d="100"/>
        </p:scale>
        <p:origin x="45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microsoft.com/office/2015/10/relationships/revisionInfo" Target="revisionInfo.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1"/>
    <c:view3D>
      <c:rotX val="15"/>
      <c:rotY val="20"/>
      <c:depthPercent val="100"/>
      <c:rAngAx val="1"/>
    </c:view3D>
    <c:floor>
      <c:thickness val="0"/>
    </c:floor>
    <c:sideWall>
      <c:thickness val="0"/>
    </c:sideWall>
    <c:backWall>
      <c:thickness val="0"/>
    </c:backWall>
    <c:plotArea>
      <c:layout/>
      <c:bar3DChart>
        <c:barDir val="col"/>
        <c:grouping val="clustered"/>
        <c:varyColors val="0"/>
        <c:ser>
          <c:idx val="0"/>
          <c:order val="0"/>
          <c:tx>
            <c:strRef>
              <c:f>Foglio1!$B$1</c:f>
              <c:strCache>
                <c:ptCount val="1"/>
                <c:pt idx="0">
                  <c:v>Master</c:v>
                </c:pt>
              </c:strCache>
            </c:strRef>
          </c:tx>
          <c:invertIfNegative val="0"/>
          <c:dLbls>
            <c:dLbl>
              <c:idx val="0"/>
              <c:tx>
                <c:rich>
                  <a:bodyPr/>
                  <a:lstStyle/>
                  <a:p>
                    <a:r>
                      <a:rPr lang="en-US"/>
                      <a:t>p&lt;0,05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664-48AD-8C4F-D80C48CEC4FE}"/>
                </c:ext>
              </c:extLst>
            </c:dLbl>
            <c:dLbl>
              <c:idx val="1"/>
              <c:delete val="1"/>
              <c:extLst>
                <c:ext xmlns:c15="http://schemas.microsoft.com/office/drawing/2012/chart" uri="{CE6537A1-D6FC-4f65-9D91-7224C49458BB}"/>
                <c:ext xmlns:c16="http://schemas.microsoft.com/office/drawing/2014/chart" uri="{C3380CC4-5D6E-409C-BE32-E72D297353CC}">
                  <c16:uniqueId val="{00000001-0664-48AD-8C4F-D80C48CEC4FE}"/>
                </c:ext>
              </c:extLst>
            </c:dLbl>
            <c:dLbl>
              <c:idx val="2"/>
              <c:tx>
                <c:rich>
                  <a:bodyPr/>
                  <a:lstStyle/>
                  <a:p>
                    <a:r>
                      <a:rPr lang="en-US"/>
                      <a:t>p&lt;0,05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664-48AD-8C4F-D80C48CEC4FE}"/>
                </c:ext>
              </c:extLst>
            </c:dLbl>
            <c:dLbl>
              <c:idx val="3"/>
              <c:tx>
                <c:rich>
                  <a:bodyPr/>
                  <a:lstStyle/>
                  <a:p>
                    <a:r>
                      <a:rPr lang="en-US"/>
                      <a:t>p&lt;0,05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664-48AD-8C4F-D80C48CEC4FE}"/>
                </c:ext>
              </c:extLst>
            </c:dLbl>
            <c:dLbl>
              <c:idx val="4"/>
              <c:delete val="1"/>
              <c:extLst>
                <c:ext xmlns:c15="http://schemas.microsoft.com/office/drawing/2012/chart" uri="{CE6537A1-D6FC-4f65-9D91-7224C49458BB}"/>
                <c:ext xmlns:c16="http://schemas.microsoft.com/office/drawing/2014/chart" uri="{C3380CC4-5D6E-409C-BE32-E72D297353CC}">
                  <c16:uniqueId val="{00000004-0664-48AD-8C4F-D80C48CEC4FE}"/>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Foglio1!$A$2:$A$6</c:f>
              <c:strCache>
                <c:ptCount val="5"/>
                <c:pt idx="0">
                  <c:v>Acqua</c:v>
                </c:pt>
                <c:pt idx="1">
                  <c:v>Gatorade
Powerade</c:v>
                </c:pt>
                <c:pt idx="2">
                  <c:v>Aptonia Hydra</c:v>
                </c:pt>
                <c:pt idx="3">
                  <c:v>Isostar</c:v>
                </c:pt>
                <c:pt idx="4">
                  <c:v>Energy Drink</c:v>
                </c:pt>
              </c:strCache>
            </c:strRef>
          </c:cat>
          <c:val>
            <c:numRef>
              <c:f>Foglio1!$B$2:$B$6</c:f>
              <c:numCache>
                <c:formatCode>General</c:formatCode>
                <c:ptCount val="5"/>
                <c:pt idx="0">
                  <c:v>3.7149999999999999</c:v>
                </c:pt>
                <c:pt idx="1">
                  <c:v>0.11</c:v>
                </c:pt>
                <c:pt idx="2">
                  <c:v>0.59750000000000003</c:v>
                </c:pt>
                <c:pt idx="3">
                  <c:v>0.60750000000000004</c:v>
                </c:pt>
                <c:pt idx="4">
                  <c:v>0</c:v>
                </c:pt>
              </c:numCache>
            </c:numRef>
          </c:val>
          <c:extLst>
            <c:ext xmlns:c16="http://schemas.microsoft.com/office/drawing/2014/chart" uri="{C3380CC4-5D6E-409C-BE32-E72D297353CC}">
              <c16:uniqueId val="{00000005-0664-48AD-8C4F-D80C48CEC4FE}"/>
            </c:ext>
          </c:extLst>
        </c:ser>
        <c:ser>
          <c:idx val="1"/>
          <c:order val="1"/>
          <c:tx>
            <c:strRef>
              <c:f>Foglio1!$C$1</c:f>
              <c:strCache>
                <c:ptCount val="1"/>
                <c:pt idx="0">
                  <c:v>Amatori</c:v>
                </c:pt>
              </c:strCache>
            </c:strRef>
          </c:tx>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6-0664-48AD-8C4F-D80C48CEC4FE}"/>
                </c:ext>
              </c:extLst>
            </c:dLbl>
            <c:dLbl>
              <c:idx val="1"/>
              <c:tx>
                <c:rich>
                  <a:bodyPr/>
                  <a:lstStyle/>
                  <a:p>
                    <a:r>
                      <a:rPr lang="en-US"/>
                      <a:t>p&lt;0,05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664-48AD-8C4F-D80C48CEC4FE}"/>
                </c:ext>
              </c:extLst>
            </c:dLbl>
            <c:dLbl>
              <c:idx val="2"/>
              <c:delete val="1"/>
              <c:extLst>
                <c:ext xmlns:c15="http://schemas.microsoft.com/office/drawing/2012/chart" uri="{CE6537A1-D6FC-4f65-9D91-7224C49458BB}"/>
                <c:ext xmlns:c16="http://schemas.microsoft.com/office/drawing/2014/chart" uri="{C3380CC4-5D6E-409C-BE32-E72D297353CC}">
                  <c16:uniqueId val="{00000008-0664-48AD-8C4F-D80C48CEC4FE}"/>
                </c:ext>
              </c:extLst>
            </c:dLbl>
            <c:dLbl>
              <c:idx val="3"/>
              <c:delete val="1"/>
              <c:extLst>
                <c:ext xmlns:c15="http://schemas.microsoft.com/office/drawing/2012/chart" uri="{CE6537A1-D6FC-4f65-9D91-7224C49458BB}"/>
                <c:ext xmlns:c16="http://schemas.microsoft.com/office/drawing/2014/chart" uri="{C3380CC4-5D6E-409C-BE32-E72D297353CC}">
                  <c16:uniqueId val="{00000009-0664-48AD-8C4F-D80C48CEC4FE}"/>
                </c:ext>
              </c:extLst>
            </c:dLbl>
            <c:dLbl>
              <c:idx val="4"/>
              <c:tx>
                <c:rich>
                  <a:bodyPr/>
                  <a:lstStyle/>
                  <a:p>
                    <a:r>
                      <a:rPr lang="en-US"/>
                      <a:t>p&lt;0,05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664-48AD-8C4F-D80C48CEC4FE}"/>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Foglio1!$A$2:$A$6</c:f>
              <c:strCache>
                <c:ptCount val="5"/>
                <c:pt idx="0">
                  <c:v>Acqua</c:v>
                </c:pt>
                <c:pt idx="1">
                  <c:v>Gatorade
Powerade</c:v>
                </c:pt>
                <c:pt idx="2">
                  <c:v>Aptonia Hydra</c:v>
                </c:pt>
                <c:pt idx="3">
                  <c:v>Isostar</c:v>
                </c:pt>
                <c:pt idx="4">
                  <c:v>Energy Drink</c:v>
                </c:pt>
              </c:strCache>
            </c:strRef>
          </c:cat>
          <c:val>
            <c:numRef>
              <c:f>Foglio1!$C$2:$C$6</c:f>
              <c:numCache>
                <c:formatCode>General</c:formatCode>
                <c:ptCount val="5"/>
                <c:pt idx="0">
                  <c:v>2.4249999999999998</c:v>
                </c:pt>
                <c:pt idx="1">
                  <c:v>0.52500000000000002</c:v>
                </c:pt>
                <c:pt idx="2">
                  <c:v>0.22500000000000001</c:v>
                </c:pt>
                <c:pt idx="3">
                  <c:v>0.125</c:v>
                </c:pt>
                <c:pt idx="4">
                  <c:v>0.2631</c:v>
                </c:pt>
              </c:numCache>
            </c:numRef>
          </c:val>
          <c:extLst>
            <c:ext xmlns:c16="http://schemas.microsoft.com/office/drawing/2014/chart" uri="{C3380CC4-5D6E-409C-BE32-E72D297353CC}">
              <c16:uniqueId val="{0000000B-0664-48AD-8C4F-D80C48CEC4FE}"/>
            </c:ext>
          </c:extLst>
        </c:ser>
        <c:dLbls>
          <c:showLegendKey val="0"/>
          <c:showVal val="1"/>
          <c:showCatName val="0"/>
          <c:showSerName val="0"/>
          <c:showPercent val="0"/>
          <c:showBubbleSize val="0"/>
        </c:dLbls>
        <c:gapWidth val="150"/>
        <c:shape val="box"/>
        <c:axId val="637881112"/>
        <c:axId val="637881504"/>
        <c:axId val="0"/>
      </c:bar3DChart>
      <c:catAx>
        <c:axId val="637881112"/>
        <c:scaling>
          <c:orientation val="minMax"/>
        </c:scaling>
        <c:delete val="0"/>
        <c:axPos val="b"/>
        <c:numFmt formatCode="General" sourceLinked="1"/>
        <c:majorTickMark val="none"/>
        <c:minorTickMark val="none"/>
        <c:tickLblPos val="nextTo"/>
        <c:txPr>
          <a:bodyPr rot="-60000000" vert="horz"/>
          <a:lstStyle/>
          <a:p>
            <a:pPr>
              <a:defRPr/>
            </a:pPr>
            <a:endParaRPr lang="it-IT"/>
          </a:p>
        </c:txPr>
        <c:crossAx val="637881504"/>
        <c:crosses val="autoZero"/>
        <c:auto val="1"/>
        <c:lblAlgn val="ctr"/>
        <c:lblOffset val="100"/>
        <c:noMultiLvlLbl val="0"/>
      </c:catAx>
      <c:valAx>
        <c:axId val="637881504"/>
        <c:scaling>
          <c:orientation val="minMax"/>
        </c:scaling>
        <c:delete val="0"/>
        <c:axPos val="l"/>
        <c:majorGridlines/>
        <c:title>
          <c:tx>
            <c:rich>
              <a:bodyPr rot="-5400000" vert="horz"/>
              <a:lstStyle/>
              <a:p>
                <a:pPr>
                  <a:defRPr/>
                </a:pPr>
                <a:r>
                  <a:rPr lang="it-IT"/>
                  <a:t>Lt.</a:t>
                </a:r>
              </a:p>
            </c:rich>
          </c:tx>
          <c:overlay val="0"/>
        </c:title>
        <c:numFmt formatCode="General" sourceLinked="1"/>
        <c:majorTickMark val="none"/>
        <c:minorTickMark val="none"/>
        <c:tickLblPos val="nextTo"/>
        <c:txPr>
          <a:bodyPr rot="-60000000" vert="horz"/>
          <a:lstStyle/>
          <a:p>
            <a:pPr>
              <a:defRPr/>
            </a:pPr>
            <a:endParaRPr lang="it-IT"/>
          </a:p>
        </c:txPr>
        <c:crossAx val="637881112"/>
        <c:crosses val="autoZero"/>
        <c:crossBetween val="between"/>
      </c:valAx>
    </c:plotArea>
    <c:legend>
      <c:legendPos val="b"/>
      <c:legendEntry>
        <c:idx val="0"/>
        <c:txPr>
          <a:bodyPr rot="0" vert="horz"/>
          <a:lstStyle/>
          <a:p>
            <a:pPr>
              <a:defRPr/>
            </a:pPr>
            <a:endParaRPr lang="it-IT"/>
          </a:p>
        </c:txPr>
      </c:legendEntry>
      <c:overlay val="0"/>
      <c:txPr>
        <a:bodyPr rot="0" vert="horz"/>
        <a:lstStyle/>
        <a:p>
          <a:pPr>
            <a:defRPr/>
          </a:pPr>
          <a:endParaRPr lang="it-IT"/>
        </a:p>
      </c:txPr>
    </c:legend>
    <c:plotVisOnly val="1"/>
    <c:dispBlanksAs val="gap"/>
    <c:showDLblsOverMax val="0"/>
  </c:chart>
  <c:txPr>
    <a:bodyPr/>
    <a:lstStyle/>
    <a:p>
      <a:pPr>
        <a:defRPr>
          <a:latin typeface="Times New Roman" pitchFamily="18" charset="0"/>
          <a:cs typeface="Times New Roman" pitchFamily="18" charset="0"/>
        </a:defRPr>
      </a:pPr>
      <a:endParaRPr lang="it-IT"/>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F1EFFFA-9BAC-4F55-B354-21882C5B7D67}"/>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1A53C268-5287-4789-A849-B0F2D73F6C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6BC0C420-577C-435F-A928-E67803CBE6B7}"/>
              </a:ext>
            </a:extLst>
          </p:cNvPr>
          <p:cNvSpPr>
            <a:spLocks noGrp="1"/>
          </p:cNvSpPr>
          <p:nvPr>
            <p:ph type="dt" sz="half" idx="10"/>
          </p:nvPr>
        </p:nvSpPr>
        <p:spPr/>
        <p:txBody>
          <a:bodyPr/>
          <a:lstStyle/>
          <a:p>
            <a:fld id="{6B864065-6283-4B0D-999D-49E4D278C7BB}" type="datetimeFigureOut">
              <a:rPr lang="it-IT" smtClean="0"/>
              <a:t>21/10/2017</a:t>
            </a:fld>
            <a:endParaRPr lang="it-IT"/>
          </a:p>
        </p:txBody>
      </p:sp>
      <p:sp>
        <p:nvSpPr>
          <p:cNvPr id="5" name="Segnaposto piè di pagina 4">
            <a:extLst>
              <a:ext uri="{FF2B5EF4-FFF2-40B4-BE49-F238E27FC236}">
                <a16:creationId xmlns:a16="http://schemas.microsoft.com/office/drawing/2014/main" id="{E7877DE9-AC66-4F7D-81DC-32FDECC8EA2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E36C057-038E-4C0C-81BB-00AAC2E32DBD}"/>
              </a:ext>
            </a:extLst>
          </p:cNvPr>
          <p:cNvSpPr>
            <a:spLocks noGrp="1"/>
          </p:cNvSpPr>
          <p:nvPr>
            <p:ph type="sldNum" sz="quarter" idx="12"/>
          </p:nvPr>
        </p:nvSpPr>
        <p:spPr/>
        <p:txBody>
          <a:bodyPr/>
          <a:lstStyle/>
          <a:p>
            <a:fld id="{98574901-E4FB-45E9-A61B-E775A0606876}" type="slidenum">
              <a:rPr lang="it-IT" smtClean="0"/>
              <a:t>‹N›</a:t>
            </a:fld>
            <a:endParaRPr lang="it-IT"/>
          </a:p>
        </p:txBody>
      </p:sp>
    </p:spTree>
    <p:extLst>
      <p:ext uri="{BB962C8B-B14F-4D97-AF65-F5344CB8AC3E}">
        <p14:creationId xmlns:p14="http://schemas.microsoft.com/office/powerpoint/2010/main" val="735236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ED68518-D130-405A-8EF2-AB3AE4B8B033}"/>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FF1997A0-988C-4F85-99A1-49B7ECA3859D}"/>
              </a:ext>
            </a:extLst>
          </p:cNvPr>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5CA0ECD3-9E4E-4217-90EC-C967B173F15A}"/>
              </a:ext>
            </a:extLst>
          </p:cNvPr>
          <p:cNvSpPr>
            <a:spLocks noGrp="1"/>
          </p:cNvSpPr>
          <p:nvPr>
            <p:ph type="dt" sz="half" idx="10"/>
          </p:nvPr>
        </p:nvSpPr>
        <p:spPr/>
        <p:txBody>
          <a:bodyPr/>
          <a:lstStyle/>
          <a:p>
            <a:fld id="{6B864065-6283-4B0D-999D-49E4D278C7BB}" type="datetimeFigureOut">
              <a:rPr lang="it-IT" smtClean="0"/>
              <a:t>21/10/2017</a:t>
            </a:fld>
            <a:endParaRPr lang="it-IT"/>
          </a:p>
        </p:txBody>
      </p:sp>
      <p:sp>
        <p:nvSpPr>
          <p:cNvPr id="5" name="Segnaposto piè di pagina 4">
            <a:extLst>
              <a:ext uri="{FF2B5EF4-FFF2-40B4-BE49-F238E27FC236}">
                <a16:creationId xmlns:a16="http://schemas.microsoft.com/office/drawing/2014/main" id="{80D276B1-0607-40F9-93A3-4EA37E26762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CEF6ED2-332D-4741-A45E-1F3DC559877C}"/>
              </a:ext>
            </a:extLst>
          </p:cNvPr>
          <p:cNvSpPr>
            <a:spLocks noGrp="1"/>
          </p:cNvSpPr>
          <p:nvPr>
            <p:ph type="sldNum" sz="quarter" idx="12"/>
          </p:nvPr>
        </p:nvSpPr>
        <p:spPr/>
        <p:txBody>
          <a:bodyPr/>
          <a:lstStyle/>
          <a:p>
            <a:fld id="{98574901-E4FB-45E9-A61B-E775A0606876}" type="slidenum">
              <a:rPr lang="it-IT" smtClean="0"/>
              <a:t>‹N›</a:t>
            </a:fld>
            <a:endParaRPr lang="it-IT"/>
          </a:p>
        </p:txBody>
      </p:sp>
    </p:spTree>
    <p:extLst>
      <p:ext uri="{BB962C8B-B14F-4D97-AF65-F5344CB8AC3E}">
        <p14:creationId xmlns:p14="http://schemas.microsoft.com/office/powerpoint/2010/main" val="1962712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E5FCB92D-54D4-48C4-B68E-2021E19ECC7F}"/>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05BD9C31-57F3-4E32-A869-731CEF36862D}"/>
              </a:ext>
            </a:extLst>
          </p:cNvPr>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4D739EF-1CA6-43CA-933C-56FD432321FB}"/>
              </a:ext>
            </a:extLst>
          </p:cNvPr>
          <p:cNvSpPr>
            <a:spLocks noGrp="1"/>
          </p:cNvSpPr>
          <p:nvPr>
            <p:ph type="dt" sz="half" idx="10"/>
          </p:nvPr>
        </p:nvSpPr>
        <p:spPr/>
        <p:txBody>
          <a:bodyPr/>
          <a:lstStyle/>
          <a:p>
            <a:fld id="{6B864065-6283-4B0D-999D-49E4D278C7BB}" type="datetimeFigureOut">
              <a:rPr lang="it-IT" smtClean="0"/>
              <a:t>21/10/2017</a:t>
            </a:fld>
            <a:endParaRPr lang="it-IT"/>
          </a:p>
        </p:txBody>
      </p:sp>
      <p:sp>
        <p:nvSpPr>
          <p:cNvPr id="5" name="Segnaposto piè di pagina 4">
            <a:extLst>
              <a:ext uri="{FF2B5EF4-FFF2-40B4-BE49-F238E27FC236}">
                <a16:creationId xmlns:a16="http://schemas.microsoft.com/office/drawing/2014/main" id="{F4B4A889-6583-4CD9-BA83-792A3B97DFA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5F91214-F0D0-47AE-8592-93F8AAAC40F1}"/>
              </a:ext>
            </a:extLst>
          </p:cNvPr>
          <p:cNvSpPr>
            <a:spLocks noGrp="1"/>
          </p:cNvSpPr>
          <p:nvPr>
            <p:ph type="sldNum" sz="quarter" idx="12"/>
          </p:nvPr>
        </p:nvSpPr>
        <p:spPr/>
        <p:txBody>
          <a:bodyPr/>
          <a:lstStyle/>
          <a:p>
            <a:fld id="{98574901-E4FB-45E9-A61B-E775A0606876}" type="slidenum">
              <a:rPr lang="it-IT" smtClean="0"/>
              <a:t>‹N›</a:t>
            </a:fld>
            <a:endParaRPr lang="it-IT"/>
          </a:p>
        </p:txBody>
      </p:sp>
    </p:spTree>
    <p:extLst>
      <p:ext uri="{BB962C8B-B14F-4D97-AF65-F5344CB8AC3E}">
        <p14:creationId xmlns:p14="http://schemas.microsoft.com/office/powerpoint/2010/main" val="3326229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2E0E89A-A030-4F2C-94BC-BC67A781C1C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FC7DEB4-CAFC-4FC9-96D4-8473BDA38DD0}"/>
              </a:ext>
            </a:extLst>
          </p:cNvPr>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419B98C-1552-4089-9EC0-6C2D03BFF90F}"/>
              </a:ext>
            </a:extLst>
          </p:cNvPr>
          <p:cNvSpPr>
            <a:spLocks noGrp="1"/>
          </p:cNvSpPr>
          <p:nvPr>
            <p:ph type="dt" sz="half" idx="10"/>
          </p:nvPr>
        </p:nvSpPr>
        <p:spPr/>
        <p:txBody>
          <a:bodyPr/>
          <a:lstStyle/>
          <a:p>
            <a:fld id="{6B864065-6283-4B0D-999D-49E4D278C7BB}" type="datetimeFigureOut">
              <a:rPr lang="it-IT" smtClean="0"/>
              <a:t>21/10/2017</a:t>
            </a:fld>
            <a:endParaRPr lang="it-IT"/>
          </a:p>
        </p:txBody>
      </p:sp>
      <p:sp>
        <p:nvSpPr>
          <p:cNvPr id="5" name="Segnaposto piè di pagina 4">
            <a:extLst>
              <a:ext uri="{FF2B5EF4-FFF2-40B4-BE49-F238E27FC236}">
                <a16:creationId xmlns:a16="http://schemas.microsoft.com/office/drawing/2014/main" id="{2A877F24-55F6-45FF-8097-2F0100F9992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521CC3E-84D6-448A-980D-890CD2C3EDE9}"/>
              </a:ext>
            </a:extLst>
          </p:cNvPr>
          <p:cNvSpPr>
            <a:spLocks noGrp="1"/>
          </p:cNvSpPr>
          <p:nvPr>
            <p:ph type="sldNum" sz="quarter" idx="12"/>
          </p:nvPr>
        </p:nvSpPr>
        <p:spPr/>
        <p:txBody>
          <a:bodyPr/>
          <a:lstStyle/>
          <a:p>
            <a:fld id="{98574901-E4FB-45E9-A61B-E775A0606876}" type="slidenum">
              <a:rPr lang="it-IT" smtClean="0"/>
              <a:t>‹N›</a:t>
            </a:fld>
            <a:endParaRPr lang="it-IT"/>
          </a:p>
        </p:txBody>
      </p:sp>
    </p:spTree>
    <p:extLst>
      <p:ext uri="{BB962C8B-B14F-4D97-AF65-F5344CB8AC3E}">
        <p14:creationId xmlns:p14="http://schemas.microsoft.com/office/powerpoint/2010/main" val="2072864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14AD4D7-943F-4E0F-8EAB-7E2634305369}"/>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FB8EE11D-13C2-45DD-86A4-238A47C28C8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a:extLst>
              <a:ext uri="{FF2B5EF4-FFF2-40B4-BE49-F238E27FC236}">
                <a16:creationId xmlns:a16="http://schemas.microsoft.com/office/drawing/2014/main" id="{A5345D24-D329-49E7-A5DE-01F9F7EC1BB1}"/>
              </a:ext>
            </a:extLst>
          </p:cNvPr>
          <p:cNvSpPr>
            <a:spLocks noGrp="1"/>
          </p:cNvSpPr>
          <p:nvPr>
            <p:ph type="dt" sz="half" idx="10"/>
          </p:nvPr>
        </p:nvSpPr>
        <p:spPr/>
        <p:txBody>
          <a:bodyPr/>
          <a:lstStyle/>
          <a:p>
            <a:fld id="{6B864065-6283-4B0D-999D-49E4D278C7BB}" type="datetimeFigureOut">
              <a:rPr lang="it-IT" smtClean="0"/>
              <a:t>21/10/2017</a:t>
            </a:fld>
            <a:endParaRPr lang="it-IT"/>
          </a:p>
        </p:txBody>
      </p:sp>
      <p:sp>
        <p:nvSpPr>
          <p:cNvPr id="5" name="Segnaposto piè di pagina 4">
            <a:extLst>
              <a:ext uri="{FF2B5EF4-FFF2-40B4-BE49-F238E27FC236}">
                <a16:creationId xmlns:a16="http://schemas.microsoft.com/office/drawing/2014/main" id="{3F523819-D0B9-4B38-9745-D81906F67D0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66759E7-AC6D-4B37-B6FB-94F164261642}"/>
              </a:ext>
            </a:extLst>
          </p:cNvPr>
          <p:cNvSpPr>
            <a:spLocks noGrp="1"/>
          </p:cNvSpPr>
          <p:nvPr>
            <p:ph type="sldNum" sz="quarter" idx="12"/>
          </p:nvPr>
        </p:nvSpPr>
        <p:spPr/>
        <p:txBody>
          <a:bodyPr/>
          <a:lstStyle/>
          <a:p>
            <a:fld id="{98574901-E4FB-45E9-A61B-E775A0606876}" type="slidenum">
              <a:rPr lang="it-IT" smtClean="0"/>
              <a:t>‹N›</a:t>
            </a:fld>
            <a:endParaRPr lang="it-IT"/>
          </a:p>
        </p:txBody>
      </p:sp>
    </p:spTree>
    <p:extLst>
      <p:ext uri="{BB962C8B-B14F-4D97-AF65-F5344CB8AC3E}">
        <p14:creationId xmlns:p14="http://schemas.microsoft.com/office/powerpoint/2010/main" val="3441073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8505BEA-14B4-49F6-BA3B-54649A119D84}"/>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B2E5F4FD-1AAD-403E-883B-C0F42BD175CC}"/>
              </a:ext>
            </a:extLst>
          </p:cNvPr>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5E5578E7-F9E5-4EB5-B379-66E7A441BA15}"/>
              </a:ext>
            </a:extLst>
          </p:cNvPr>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DD3065DB-7939-4F9E-AE60-32E46F113BDF}"/>
              </a:ext>
            </a:extLst>
          </p:cNvPr>
          <p:cNvSpPr>
            <a:spLocks noGrp="1"/>
          </p:cNvSpPr>
          <p:nvPr>
            <p:ph type="dt" sz="half" idx="10"/>
          </p:nvPr>
        </p:nvSpPr>
        <p:spPr/>
        <p:txBody>
          <a:bodyPr/>
          <a:lstStyle/>
          <a:p>
            <a:fld id="{6B864065-6283-4B0D-999D-49E4D278C7BB}" type="datetimeFigureOut">
              <a:rPr lang="it-IT" smtClean="0"/>
              <a:t>21/10/2017</a:t>
            </a:fld>
            <a:endParaRPr lang="it-IT"/>
          </a:p>
        </p:txBody>
      </p:sp>
      <p:sp>
        <p:nvSpPr>
          <p:cNvPr id="6" name="Segnaposto piè di pagina 5">
            <a:extLst>
              <a:ext uri="{FF2B5EF4-FFF2-40B4-BE49-F238E27FC236}">
                <a16:creationId xmlns:a16="http://schemas.microsoft.com/office/drawing/2014/main" id="{C4A307FB-74C1-4E0B-80E7-769B235403D6}"/>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6826BB2-D279-46CA-BAE4-D38D7D04E4BF}"/>
              </a:ext>
            </a:extLst>
          </p:cNvPr>
          <p:cNvSpPr>
            <a:spLocks noGrp="1"/>
          </p:cNvSpPr>
          <p:nvPr>
            <p:ph type="sldNum" sz="quarter" idx="12"/>
          </p:nvPr>
        </p:nvSpPr>
        <p:spPr/>
        <p:txBody>
          <a:bodyPr/>
          <a:lstStyle/>
          <a:p>
            <a:fld id="{98574901-E4FB-45E9-A61B-E775A0606876}" type="slidenum">
              <a:rPr lang="it-IT" smtClean="0"/>
              <a:t>‹N›</a:t>
            </a:fld>
            <a:endParaRPr lang="it-IT"/>
          </a:p>
        </p:txBody>
      </p:sp>
    </p:spTree>
    <p:extLst>
      <p:ext uri="{BB962C8B-B14F-4D97-AF65-F5344CB8AC3E}">
        <p14:creationId xmlns:p14="http://schemas.microsoft.com/office/powerpoint/2010/main" val="1999086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7D60B2B-0FB7-4F75-8951-19CA5D74D9B8}"/>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365EED7E-1135-4F02-9A90-F7932B64E2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a:extLst>
              <a:ext uri="{FF2B5EF4-FFF2-40B4-BE49-F238E27FC236}">
                <a16:creationId xmlns:a16="http://schemas.microsoft.com/office/drawing/2014/main" id="{0EA58F53-B14F-4BF8-B23B-ABB8BA1DD3C6}"/>
              </a:ext>
            </a:extLst>
          </p:cNvPr>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753C6877-A67C-4AC7-9980-01766AA669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a:extLst>
              <a:ext uri="{FF2B5EF4-FFF2-40B4-BE49-F238E27FC236}">
                <a16:creationId xmlns:a16="http://schemas.microsoft.com/office/drawing/2014/main" id="{F1C33765-C0A9-4626-83BB-F3DEBF761E87}"/>
              </a:ext>
            </a:extLst>
          </p:cNvPr>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59595A12-A0CB-4D89-87DF-3DEF5FE8C6E2}"/>
              </a:ext>
            </a:extLst>
          </p:cNvPr>
          <p:cNvSpPr>
            <a:spLocks noGrp="1"/>
          </p:cNvSpPr>
          <p:nvPr>
            <p:ph type="dt" sz="half" idx="10"/>
          </p:nvPr>
        </p:nvSpPr>
        <p:spPr/>
        <p:txBody>
          <a:bodyPr/>
          <a:lstStyle/>
          <a:p>
            <a:fld id="{6B864065-6283-4B0D-999D-49E4D278C7BB}" type="datetimeFigureOut">
              <a:rPr lang="it-IT" smtClean="0"/>
              <a:t>21/10/2017</a:t>
            </a:fld>
            <a:endParaRPr lang="it-IT"/>
          </a:p>
        </p:txBody>
      </p:sp>
      <p:sp>
        <p:nvSpPr>
          <p:cNvPr id="8" name="Segnaposto piè di pagina 7">
            <a:extLst>
              <a:ext uri="{FF2B5EF4-FFF2-40B4-BE49-F238E27FC236}">
                <a16:creationId xmlns:a16="http://schemas.microsoft.com/office/drawing/2014/main" id="{D20E0311-5FDE-40BA-9566-3E28F9748B54}"/>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F4630EB5-C820-4D16-AF49-613EBB255D15}"/>
              </a:ext>
            </a:extLst>
          </p:cNvPr>
          <p:cNvSpPr>
            <a:spLocks noGrp="1"/>
          </p:cNvSpPr>
          <p:nvPr>
            <p:ph type="sldNum" sz="quarter" idx="12"/>
          </p:nvPr>
        </p:nvSpPr>
        <p:spPr/>
        <p:txBody>
          <a:bodyPr/>
          <a:lstStyle/>
          <a:p>
            <a:fld id="{98574901-E4FB-45E9-A61B-E775A0606876}" type="slidenum">
              <a:rPr lang="it-IT" smtClean="0"/>
              <a:t>‹N›</a:t>
            </a:fld>
            <a:endParaRPr lang="it-IT"/>
          </a:p>
        </p:txBody>
      </p:sp>
    </p:spTree>
    <p:extLst>
      <p:ext uri="{BB962C8B-B14F-4D97-AF65-F5344CB8AC3E}">
        <p14:creationId xmlns:p14="http://schemas.microsoft.com/office/powerpoint/2010/main" val="619204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70C497F-137C-4544-9C04-F888EC4C5CF3}"/>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60942965-AEA6-4934-BE85-974E02EC1970}"/>
              </a:ext>
            </a:extLst>
          </p:cNvPr>
          <p:cNvSpPr>
            <a:spLocks noGrp="1"/>
          </p:cNvSpPr>
          <p:nvPr>
            <p:ph type="dt" sz="half" idx="10"/>
          </p:nvPr>
        </p:nvSpPr>
        <p:spPr/>
        <p:txBody>
          <a:bodyPr/>
          <a:lstStyle/>
          <a:p>
            <a:fld id="{6B864065-6283-4B0D-999D-49E4D278C7BB}" type="datetimeFigureOut">
              <a:rPr lang="it-IT" smtClean="0"/>
              <a:t>21/10/2017</a:t>
            </a:fld>
            <a:endParaRPr lang="it-IT"/>
          </a:p>
        </p:txBody>
      </p:sp>
      <p:sp>
        <p:nvSpPr>
          <p:cNvPr id="4" name="Segnaposto piè di pagina 3">
            <a:extLst>
              <a:ext uri="{FF2B5EF4-FFF2-40B4-BE49-F238E27FC236}">
                <a16:creationId xmlns:a16="http://schemas.microsoft.com/office/drawing/2014/main" id="{E143D030-2AB8-4FCB-9086-434627B99DD4}"/>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FAE90F71-ACA9-4FFD-B5E2-DB510A8AE274}"/>
              </a:ext>
            </a:extLst>
          </p:cNvPr>
          <p:cNvSpPr>
            <a:spLocks noGrp="1"/>
          </p:cNvSpPr>
          <p:nvPr>
            <p:ph type="sldNum" sz="quarter" idx="12"/>
          </p:nvPr>
        </p:nvSpPr>
        <p:spPr/>
        <p:txBody>
          <a:bodyPr/>
          <a:lstStyle/>
          <a:p>
            <a:fld id="{98574901-E4FB-45E9-A61B-E775A0606876}" type="slidenum">
              <a:rPr lang="it-IT" smtClean="0"/>
              <a:t>‹N›</a:t>
            </a:fld>
            <a:endParaRPr lang="it-IT"/>
          </a:p>
        </p:txBody>
      </p:sp>
    </p:spTree>
    <p:extLst>
      <p:ext uri="{BB962C8B-B14F-4D97-AF65-F5344CB8AC3E}">
        <p14:creationId xmlns:p14="http://schemas.microsoft.com/office/powerpoint/2010/main" val="4061404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C07B1E88-7782-4194-8908-84CF5A2F2807}"/>
              </a:ext>
            </a:extLst>
          </p:cNvPr>
          <p:cNvSpPr>
            <a:spLocks noGrp="1"/>
          </p:cNvSpPr>
          <p:nvPr>
            <p:ph type="dt" sz="half" idx="10"/>
          </p:nvPr>
        </p:nvSpPr>
        <p:spPr/>
        <p:txBody>
          <a:bodyPr/>
          <a:lstStyle/>
          <a:p>
            <a:fld id="{6B864065-6283-4B0D-999D-49E4D278C7BB}" type="datetimeFigureOut">
              <a:rPr lang="it-IT" smtClean="0"/>
              <a:t>21/10/2017</a:t>
            </a:fld>
            <a:endParaRPr lang="it-IT"/>
          </a:p>
        </p:txBody>
      </p:sp>
      <p:sp>
        <p:nvSpPr>
          <p:cNvPr id="3" name="Segnaposto piè di pagina 2">
            <a:extLst>
              <a:ext uri="{FF2B5EF4-FFF2-40B4-BE49-F238E27FC236}">
                <a16:creationId xmlns:a16="http://schemas.microsoft.com/office/drawing/2014/main" id="{5F7337B8-E0AF-4BA9-8F18-04712C4AB672}"/>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E5605281-23B8-45EC-882A-BF9FFAE3D56E}"/>
              </a:ext>
            </a:extLst>
          </p:cNvPr>
          <p:cNvSpPr>
            <a:spLocks noGrp="1"/>
          </p:cNvSpPr>
          <p:nvPr>
            <p:ph type="sldNum" sz="quarter" idx="12"/>
          </p:nvPr>
        </p:nvSpPr>
        <p:spPr/>
        <p:txBody>
          <a:bodyPr/>
          <a:lstStyle/>
          <a:p>
            <a:fld id="{98574901-E4FB-45E9-A61B-E775A0606876}" type="slidenum">
              <a:rPr lang="it-IT" smtClean="0"/>
              <a:t>‹N›</a:t>
            </a:fld>
            <a:endParaRPr lang="it-IT"/>
          </a:p>
        </p:txBody>
      </p:sp>
    </p:spTree>
    <p:extLst>
      <p:ext uri="{BB962C8B-B14F-4D97-AF65-F5344CB8AC3E}">
        <p14:creationId xmlns:p14="http://schemas.microsoft.com/office/powerpoint/2010/main" val="479117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B1EE3EE-586C-4B5B-8D07-0175CEDBCD6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FCC9027-E9D5-4800-A022-077C4C0B3C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18296D1F-3769-4B62-9C59-AEE3F99670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A76994D6-0DED-4F53-AD58-C1DAA88C19B8}"/>
              </a:ext>
            </a:extLst>
          </p:cNvPr>
          <p:cNvSpPr>
            <a:spLocks noGrp="1"/>
          </p:cNvSpPr>
          <p:nvPr>
            <p:ph type="dt" sz="half" idx="10"/>
          </p:nvPr>
        </p:nvSpPr>
        <p:spPr/>
        <p:txBody>
          <a:bodyPr/>
          <a:lstStyle/>
          <a:p>
            <a:fld id="{6B864065-6283-4B0D-999D-49E4D278C7BB}" type="datetimeFigureOut">
              <a:rPr lang="it-IT" smtClean="0"/>
              <a:t>21/10/2017</a:t>
            </a:fld>
            <a:endParaRPr lang="it-IT"/>
          </a:p>
        </p:txBody>
      </p:sp>
      <p:sp>
        <p:nvSpPr>
          <p:cNvPr id="6" name="Segnaposto piè di pagina 5">
            <a:extLst>
              <a:ext uri="{FF2B5EF4-FFF2-40B4-BE49-F238E27FC236}">
                <a16:creationId xmlns:a16="http://schemas.microsoft.com/office/drawing/2014/main" id="{D046F7C1-A595-4A45-A57D-71489DCB69C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CA95C5F9-B519-4267-9B18-1C200EA4D213}"/>
              </a:ext>
            </a:extLst>
          </p:cNvPr>
          <p:cNvSpPr>
            <a:spLocks noGrp="1"/>
          </p:cNvSpPr>
          <p:nvPr>
            <p:ph type="sldNum" sz="quarter" idx="12"/>
          </p:nvPr>
        </p:nvSpPr>
        <p:spPr/>
        <p:txBody>
          <a:bodyPr/>
          <a:lstStyle/>
          <a:p>
            <a:fld id="{98574901-E4FB-45E9-A61B-E775A0606876}" type="slidenum">
              <a:rPr lang="it-IT" smtClean="0"/>
              <a:t>‹N›</a:t>
            </a:fld>
            <a:endParaRPr lang="it-IT"/>
          </a:p>
        </p:txBody>
      </p:sp>
    </p:spTree>
    <p:extLst>
      <p:ext uri="{BB962C8B-B14F-4D97-AF65-F5344CB8AC3E}">
        <p14:creationId xmlns:p14="http://schemas.microsoft.com/office/powerpoint/2010/main" val="2500229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54A1DFF-F056-4F6B-BBBE-7BD4F37B6ECF}"/>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8489DF43-846F-4118-9F3F-4C4BF7AE79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384887D2-2635-4929-8818-CEDC52FA49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6A1DF51E-171E-4CC4-934A-3A3172BF5516}"/>
              </a:ext>
            </a:extLst>
          </p:cNvPr>
          <p:cNvSpPr>
            <a:spLocks noGrp="1"/>
          </p:cNvSpPr>
          <p:nvPr>
            <p:ph type="dt" sz="half" idx="10"/>
          </p:nvPr>
        </p:nvSpPr>
        <p:spPr/>
        <p:txBody>
          <a:bodyPr/>
          <a:lstStyle/>
          <a:p>
            <a:fld id="{6B864065-6283-4B0D-999D-49E4D278C7BB}" type="datetimeFigureOut">
              <a:rPr lang="it-IT" smtClean="0"/>
              <a:t>21/10/2017</a:t>
            </a:fld>
            <a:endParaRPr lang="it-IT"/>
          </a:p>
        </p:txBody>
      </p:sp>
      <p:sp>
        <p:nvSpPr>
          <p:cNvPr id="6" name="Segnaposto piè di pagina 5">
            <a:extLst>
              <a:ext uri="{FF2B5EF4-FFF2-40B4-BE49-F238E27FC236}">
                <a16:creationId xmlns:a16="http://schemas.microsoft.com/office/drawing/2014/main" id="{844E110A-F26C-458D-9FE7-D0C1BD84BF2B}"/>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FBFBC5E2-972D-46D1-9578-BDF9106FC8B2}"/>
              </a:ext>
            </a:extLst>
          </p:cNvPr>
          <p:cNvSpPr>
            <a:spLocks noGrp="1"/>
          </p:cNvSpPr>
          <p:nvPr>
            <p:ph type="sldNum" sz="quarter" idx="12"/>
          </p:nvPr>
        </p:nvSpPr>
        <p:spPr/>
        <p:txBody>
          <a:bodyPr/>
          <a:lstStyle/>
          <a:p>
            <a:fld id="{98574901-E4FB-45E9-A61B-E775A0606876}" type="slidenum">
              <a:rPr lang="it-IT" smtClean="0"/>
              <a:t>‹N›</a:t>
            </a:fld>
            <a:endParaRPr lang="it-IT"/>
          </a:p>
        </p:txBody>
      </p:sp>
    </p:spTree>
    <p:extLst>
      <p:ext uri="{BB962C8B-B14F-4D97-AF65-F5344CB8AC3E}">
        <p14:creationId xmlns:p14="http://schemas.microsoft.com/office/powerpoint/2010/main" val="748682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37CB9217-E94B-4C67-B99A-29F579BEDF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002D2C12-8F3F-420A-9AED-F59E39082B3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B064078-2F45-476F-9A9F-4365D13231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864065-6283-4B0D-999D-49E4D278C7BB}" type="datetimeFigureOut">
              <a:rPr lang="it-IT" smtClean="0"/>
              <a:t>21/10/2017</a:t>
            </a:fld>
            <a:endParaRPr lang="it-IT"/>
          </a:p>
        </p:txBody>
      </p:sp>
      <p:sp>
        <p:nvSpPr>
          <p:cNvPr id="5" name="Segnaposto piè di pagina 4">
            <a:extLst>
              <a:ext uri="{FF2B5EF4-FFF2-40B4-BE49-F238E27FC236}">
                <a16:creationId xmlns:a16="http://schemas.microsoft.com/office/drawing/2014/main" id="{004E45AA-9B62-479B-8830-AF47FD1773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9B93B964-528B-4A30-8CA8-FCB24B30DF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574901-E4FB-45E9-A61B-E775A0606876}" type="slidenum">
              <a:rPr lang="it-IT" smtClean="0"/>
              <a:t>‹N›</a:t>
            </a:fld>
            <a:endParaRPr lang="it-IT"/>
          </a:p>
        </p:txBody>
      </p:sp>
    </p:spTree>
    <p:extLst>
      <p:ext uri="{BB962C8B-B14F-4D97-AF65-F5344CB8AC3E}">
        <p14:creationId xmlns:p14="http://schemas.microsoft.com/office/powerpoint/2010/main" val="28039197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80731CB4-3F09-4107-BD78-D4BDE66495B6}"/>
              </a:ext>
            </a:extLst>
          </p:cNvPr>
          <p:cNvSpPr/>
          <p:nvPr/>
        </p:nvSpPr>
        <p:spPr>
          <a:xfrm>
            <a:off x="97223" y="147917"/>
            <a:ext cx="11991683" cy="654871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t-IT" dirty="0"/>
              <a:t>    </a:t>
            </a:r>
          </a:p>
        </p:txBody>
      </p:sp>
      <p:pic>
        <p:nvPicPr>
          <p:cNvPr id="1025" name="Immagine 1" descr="http://www.cittadellascienza.it/wp-content/uploads/logo-federicoII-1011x1024.jpg">
            <a:extLst>
              <a:ext uri="{FF2B5EF4-FFF2-40B4-BE49-F238E27FC236}">
                <a16:creationId xmlns:a16="http://schemas.microsoft.com/office/drawing/2014/main" id="{3FB567D2-404E-4E9D-A646-307257568E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080" y="311101"/>
            <a:ext cx="2295104" cy="233182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64488DF9-00CE-4700-9ED4-8BA851CF684F}"/>
              </a:ext>
            </a:extLst>
          </p:cNvPr>
          <p:cNvSpPr>
            <a:spLocks noChangeArrowheads="1"/>
          </p:cNvSpPr>
          <p:nvPr/>
        </p:nvSpPr>
        <p:spPr bwMode="auto">
          <a:xfrm>
            <a:off x="56882" y="5864414"/>
            <a:ext cx="388568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49263" eaLnBrk="0" fontAlgn="base" hangingPunct="0">
              <a:spcBef>
                <a:spcPct val="0"/>
              </a:spcBef>
              <a:spcAft>
                <a:spcPct val="0"/>
              </a:spcAft>
              <a:tabLst>
                <a:tab pos="2505075" algn="l"/>
              </a:tabLst>
              <a:defRPr>
                <a:solidFill>
                  <a:schemeClr val="tx1"/>
                </a:solidFill>
                <a:latin typeface="Arial" panose="020B0604020202020204" pitchFamily="34" charset="0"/>
              </a:defRPr>
            </a:lvl1pPr>
            <a:lvl2pPr eaLnBrk="0" fontAlgn="base" hangingPunct="0">
              <a:spcBef>
                <a:spcPct val="0"/>
              </a:spcBef>
              <a:spcAft>
                <a:spcPct val="0"/>
              </a:spcAft>
              <a:tabLst>
                <a:tab pos="2505075" algn="l"/>
              </a:tabLst>
              <a:defRPr>
                <a:solidFill>
                  <a:schemeClr val="tx1"/>
                </a:solidFill>
                <a:latin typeface="Arial" panose="020B0604020202020204" pitchFamily="34" charset="0"/>
              </a:defRPr>
            </a:lvl2pPr>
            <a:lvl3pPr eaLnBrk="0" fontAlgn="base" hangingPunct="0">
              <a:spcBef>
                <a:spcPct val="0"/>
              </a:spcBef>
              <a:spcAft>
                <a:spcPct val="0"/>
              </a:spcAft>
              <a:tabLst>
                <a:tab pos="2505075" algn="l"/>
              </a:tabLst>
              <a:defRPr>
                <a:solidFill>
                  <a:schemeClr val="tx1"/>
                </a:solidFill>
                <a:latin typeface="Arial" panose="020B0604020202020204" pitchFamily="34" charset="0"/>
              </a:defRPr>
            </a:lvl3pPr>
            <a:lvl4pPr eaLnBrk="0" fontAlgn="base" hangingPunct="0">
              <a:spcBef>
                <a:spcPct val="0"/>
              </a:spcBef>
              <a:spcAft>
                <a:spcPct val="0"/>
              </a:spcAft>
              <a:tabLst>
                <a:tab pos="2505075" algn="l"/>
              </a:tabLst>
              <a:defRPr>
                <a:solidFill>
                  <a:schemeClr val="tx1"/>
                </a:solidFill>
                <a:latin typeface="Arial" panose="020B0604020202020204" pitchFamily="34" charset="0"/>
              </a:defRPr>
            </a:lvl4pPr>
            <a:lvl5pPr eaLnBrk="0" fontAlgn="base" hangingPunct="0">
              <a:spcBef>
                <a:spcPct val="0"/>
              </a:spcBef>
              <a:spcAft>
                <a:spcPct val="0"/>
              </a:spcAft>
              <a:tabLst>
                <a:tab pos="2505075" algn="l"/>
              </a:tabLst>
              <a:defRPr>
                <a:solidFill>
                  <a:schemeClr val="tx1"/>
                </a:solidFill>
                <a:latin typeface="Arial" panose="020B0604020202020204" pitchFamily="34" charset="0"/>
              </a:defRPr>
            </a:lvl5pPr>
            <a:lvl6pPr eaLnBrk="0" fontAlgn="base" hangingPunct="0">
              <a:spcBef>
                <a:spcPct val="0"/>
              </a:spcBef>
              <a:spcAft>
                <a:spcPct val="0"/>
              </a:spcAft>
              <a:tabLst>
                <a:tab pos="2505075" algn="l"/>
              </a:tabLst>
              <a:defRPr>
                <a:solidFill>
                  <a:schemeClr val="tx1"/>
                </a:solidFill>
                <a:latin typeface="Arial" panose="020B0604020202020204" pitchFamily="34" charset="0"/>
              </a:defRPr>
            </a:lvl6pPr>
            <a:lvl7pPr eaLnBrk="0" fontAlgn="base" hangingPunct="0">
              <a:spcBef>
                <a:spcPct val="0"/>
              </a:spcBef>
              <a:spcAft>
                <a:spcPct val="0"/>
              </a:spcAft>
              <a:tabLst>
                <a:tab pos="2505075" algn="l"/>
              </a:tabLst>
              <a:defRPr>
                <a:solidFill>
                  <a:schemeClr val="tx1"/>
                </a:solidFill>
                <a:latin typeface="Arial" panose="020B0604020202020204" pitchFamily="34" charset="0"/>
              </a:defRPr>
            </a:lvl7pPr>
            <a:lvl8pPr eaLnBrk="0" fontAlgn="base" hangingPunct="0">
              <a:spcBef>
                <a:spcPct val="0"/>
              </a:spcBef>
              <a:spcAft>
                <a:spcPct val="0"/>
              </a:spcAft>
              <a:tabLst>
                <a:tab pos="2505075" algn="l"/>
              </a:tabLst>
              <a:defRPr>
                <a:solidFill>
                  <a:schemeClr val="tx1"/>
                </a:solidFill>
                <a:latin typeface="Arial" panose="020B0604020202020204" pitchFamily="34" charset="0"/>
              </a:defRPr>
            </a:lvl8pPr>
            <a:lvl9pPr eaLnBrk="0" fontAlgn="base" hangingPunct="0">
              <a:spcBef>
                <a:spcPct val="0"/>
              </a:spcBef>
              <a:spcAft>
                <a:spcPct val="0"/>
              </a:spcAft>
              <a:tabLst>
                <a:tab pos="2505075" algn="l"/>
              </a:tabLst>
              <a:defRPr>
                <a:solidFill>
                  <a:schemeClr val="tx1"/>
                </a:solidFill>
                <a:latin typeface="Arial" panose="020B0604020202020204" pitchFamily="34" charset="0"/>
              </a:defRPr>
            </a:lvl9pPr>
          </a:lstStyle>
          <a:p>
            <a:pPr marL="0" marR="0" lvl="0" indent="449263" defTabSz="914400" rtl="0" eaLnBrk="0" fontAlgn="base" latinLnBrk="0" hangingPunct="0">
              <a:lnSpc>
                <a:spcPct val="100000"/>
              </a:lnSpc>
              <a:spcBef>
                <a:spcPct val="0"/>
              </a:spcBef>
              <a:spcAft>
                <a:spcPct val="0"/>
              </a:spcAft>
              <a:buClrTx/>
              <a:buSzTx/>
              <a:buFontTx/>
              <a:buNone/>
              <a:tabLst>
                <a:tab pos="2505075" algn="l"/>
              </a:tabLst>
            </a:pPr>
            <a:r>
              <a:rPr kumimoji="0" lang="it-IT" altLang="it-IT" b="1" i="0" u="none" strike="noStrike" cap="none" normalizeH="0" baseline="0" dirty="0">
                <a:ln>
                  <a:noFill/>
                </a:ln>
                <a:solidFill>
                  <a:schemeClr val="tx1"/>
                </a:solidFill>
                <a:effectLst/>
                <a:latin typeface="Cambria" panose="02040503050406030204" pitchFamily="18" charset="0"/>
                <a:ea typeface="Calibri" panose="020F0502020204030204" pitchFamily="34" charset="0"/>
                <a:cs typeface="Times New Roman" panose="02020603050405020304" pitchFamily="18" charset="0"/>
              </a:rPr>
              <a:t>Relatore</a:t>
            </a:r>
            <a:endParaRPr lang="it-IT" altLang="it-IT" b="1" dirty="0">
              <a:latin typeface="Cambria" panose="02040503050406030204" pitchFamily="18" charset="0"/>
              <a:ea typeface="Calibri" panose="020F0502020204030204" pitchFamily="34" charset="0"/>
              <a:cs typeface="Times New Roman" panose="02020603050405020304" pitchFamily="18" charset="0"/>
            </a:endParaRPr>
          </a:p>
          <a:p>
            <a:pPr marL="0" marR="0" lvl="0" indent="449263" defTabSz="914400" rtl="0" eaLnBrk="0" fontAlgn="base" latinLnBrk="0" hangingPunct="0">
              <a:lnSpc>
                <a:spcPct val="100000"/>
              </a:lnSpc>
              <a:spcBef>
                <a:spcPct val="0"/>
              </a:spcBef>
              <a:spcAft>
                <a:spcPct val="0"/>
              </a:spcAft>
              <a:buClrTx/>
              <a:buSzTx/>
              <a:buFontTx/>
              <a:buNone/>
              <a:tabLst>
                <a:tab pos="2505075" algn="l"/>
              </a:tabLst>
            </a:pPr>
            <a:r>
              <a:rPr kumimoji="0" lang="it-IT" altLang="it-IT" b="1" i="0" u="none" strike="noStrike" cap="none" normalizeH="0" baseline="0" dirty="0">
                <a:ln>
                  <a:noFill/>
                </a:ln>
                <a:solidFill>
                  <a:schemeClr val="tx1"/>
                </a:solidFill>
                <a:effectLst/>
                <a:latin typeface="Cambria" panose="02040503050406030204" pitchFamily="18" charset="0"/>
                <a:ea typeface="Calibri" panose="020F0502020204030204" pitchFamily="34" charset="0"/>
                <a:cs typeface="Times New Roman" panose="02020603050405020304" pitchFamily="18" charset="0"/>
              </a:rPr>
              <a:t>Ch.mo Prof. Marco Petrosino</a:t>
            </a:r>
            <a:endParaRPr kumimoji="0" lang="it-IT" altLang="it-IT" b="0" i="0" u="none" strike="noStrike" cap="none" normalizeH="0" baseline="0" dirty="0">
              <a:ln>
                <a:noFill/>
              </a:ln>
              <a:solidFill>
                <a:schemeClr val="tx1"/>
              </a:solidFill>
              <a:effectLst/>
              <a:latin typeface="Arial" panose="020B0604020202020204" pitchFamily="34" charset="0"/>
            </a:endParaRPr>
          </a:p>
        </p:txBody>
      </p:sp>
      <p:sp>
        <p:nvSpPr>
          <p:cNvPr id="7" name="Rettangolo 6">
            <a:extLst>
              <a:ext uri="{FF2B5EF4-FFF2-40B4-BE49-F238E27FC236}">
                <a16:creationId xmlns:a16="http://schemas.microsoft.com/office/drawing/2014/main" id="{3E7CDEE0-A921-4171-9F35-85FD43471441}"/>
              </a:ext>
            </a:extLst>
          </p:cNvPr>
          <p:cNvSpPr/>
          <p:nvPr/>
        </p:nvSpPr>
        <p:spPr>
          <a:xfrm>
            <a:off x="4406415" y="846631"/>
            <a:ext cx="5600508" cy="369332"/>
          </a:xfrm>
          <a:prstGeom prst="rect">
            <a:avLst/>
          </a:prstGeom>
        </p:spPr>
        <p:txBody>
          <a:bodyPr wrap="none">
            <a:spAutoFit/>
          </a:bodyPr>
          <a:lstStyle/>
          <a:p>
            <a:pPr lvl="0" eaLnBrk="0" fontAlgn="base" hangingPunct="0">
              <a:spcBef>
                <a:spcPct val="0"/>
              </a:spcBef>
              <a:spcAft>
                <a:spcPct val="0"/>
              </a:spcAft>
            </a:pPr>
            <a:r>
              <a:rPr lang="it-IT" altLang="it-IT" b="1" dirty="0">
                <a:latin typeface="Cambria" panose="02040503050406030204" pitchFamily="18" charset="0"/>
                <a:ea typeface="Calibri" panose="020F0502020204030204" pitchFamily="34" charset="0"/>
                <a:cs typeface="Times New Roman" panose="02020603050405020304" pitchFamily="18" charset="0"/>
              </a:rPr>
              <a:t>UNIVERSIT</a:t>
            </a:r>
            <a:r>
              <a:rPr lang="it-IT" altLang="it-IT" b="1" dirty="0">
                <a:latin typeface="Calibri" panose="020F0502020204030204" pitchFamily="34" charset="0"/>
                <a:ea typeface="Calibri" panose="020F0502020204030204" pitchFamily="34" charset="0"/>
                <a:cs typeface="Times New Roman" panose="02020603050405020304" pitchFamily="18" charset="0"/>
              </a:rPr>
              <a:t>À</a:t>
            </a:r>
            <a:r>
              <a:rPr lang="it-IT" altLang="it-IT" b="1" dirty="0">
                <a:latin typeface="Cambria" panose="02040503050406030204" pitchFamily="18" charset="0"/>
                <a:ea typeface="Calibri" panose="020F0502020204030204" pitchFamily="34" charset="0"/>
                <a:cs typeface="Times New Roman" panose="02020603050405020304" pitchFamily="18" charset="0"/>
              </a:rPr>
              <a:t> DEGLI STUDI DI NAPOLI </a:t>
            </a:r>
            <a:r>
              <a:rPr lang="it-IT" altLang="it-IT" b="1" dirty="0">
                <a:latin typeface="Calibri" panose="020F0502020204030204" pitchFamily="34" charset="0"/>
                <a:ea typeface="Calibri" panose="020F0502020204030204" pitchFamily="34" charset="0"/>
                <a:cs typeface="Times New Roman" panose="02020603050405020304" pitchFamily="18" charset="0"/>
              </a:rPr>
              <a:t>“</a:t>
            </a:r>
            <a:r>
              <a:rPr lang="it-IT" altLang="it-IT" b="1" dirty="0">
                <a:latin typeface="Cambria" panose="02040503050406030204" pitchFamily="18" charset="0"/>
                <a:ea typeface="Calibri" panose="020F0502020204030204" pitchFamily="34" charset="0"/>
                <a:cs typeface="Times New Roman" panose="02020603050405020304" pitchFamily="18" charset="0"/>
              </a:rPr>
              <a:t>FEDERICO II</a:t>
            </a:r>
            <a:r>
              <a:rPr lang="it-IT" altLang="it-IT" b="1" dirty="0">
                <a:latin typeface="Calibri" panose="020F0502020204030204" pitchFamily="34" charset="0"/>
                <a:ea typeface="Calibri" panose="020F0502020204030204" pitchFamily="34" charset="0"/>
                <a:cs typeface="Times New Roman" panose="02020603050405020304" pitchFamily="18" charset="0"/>
              </a:rPr>
              <a:t>”</a:t>
            </a:r>
            <a:endParaRPr kumimoji="0" lang="it-IT" altLang="it-IT" sz="1400" b="0" i="0" u="none" strike="noStrike" cap="none" normalizeH="0" baseline="0" dirty="0">
              <a:ln>
                <a:noFill/>
              </a:ln>
              <a:solidFill>
                <a:schemeClr val="tx1"/>
              </a:solidFill>
              <a:effectLst/>
            </a:endParaRPr>
          </a:p>
        </p:txBody>
      </p:sp>
      <p:sp>
        <p:nvSpPr>
          <p:cNvPr id="8" name="Rettangolo 7">
            <a:extLst>
              <a:ext uri="{FF2B5EF4-FFF2-40B4-BE49-F238E27FC236}">
                <a16:creationId xmlns:a16="http://schemas.microsoft.com/office/drawing/2014/main" id="{E5DF57E4-7489-46DE-B5EE-1C8E5BB72E51}"/>
              </a:ext>
            </a:extLst>
          </p:cNvPr>
          <p:cNvSpPr/>
          <p:nvPr/>
        </p:nvSpPr>
        <p:spPr>
          <a:xfrm>
            <a:off x="4895843" y="1224721"/>
            <a:ext cx="4358757" cy="369332"/>
          </a:xfrm>
          <a:prstGeom prst="rect">
            <a:avLst/>
          </a:prstGeom>
        </p:spPr>
        <p:txBody>
          <a:bodyPr wrap="none">
            <a:spAutoFit/>
          </a:bodyPr>
          <a:lstStyle/>
          <a:p>
            <a:pPr lvl="0" indent="449263" eaLnBrk="0" fontAlgn="base" hangingPunct="0">
              <a:spcBef>
                <a:spcPct val="0"/>
              </a:spcBef>
              <a:spcAft>
                <a:spcPct val="0"/>
              </a:spcAft>
              <a:tabLst>
                <a:tab pos="2505075" algn="l"/>
              </a:tabLst>
            </a:pPr>
            <a:r>
              <a:rPr lang="it-IT" altLang="it-IT" b="1" dirty="0">
                <a:latin typeface="Cambria" panose="02040503050406030204" pitchFamily="18" charset="0"/>
                <a:ea typeface="Calibri" panose="020F0502020204030204" pitchFamily="34" charset="0"/>
                <a:cs typeface="Times New Roman" panose="02020603050405020304" pitchFamily="18" charset="0"/>
              </a:rPr>
              <a:t>SCUOLA DI MEDICINA E CHIRURGIA</a:t>
            </a:r>
            <a:endParaRPr kumimoji="0" lang="it-IT" altLang="it-IT" sz="1400" b="0" i="0" u="none" strike="noStrike" cap="none" normalizeH="0" baseline="0" dirty="0">
              <a:ln>
                <a:noFill/>
              </a:ln>
              <a:solidFill>
                <a:schemeClr val="tx1"/>
              </a:solidFill>
              <a:effectLst/>
            </a:endParaRPr>
          </a:p>
        </p:txBody>
      </p:sp>
      <p:sp>
        <p:nvSpPr>
          <p:cNvPr id="9" name="Rettangolo 8">
            <a:extLst>
              <a:ext uri="{FF2B5EF4-FFF2-40B4-BE49-F238E27FC236}">
                <a16:creationId xmlns:a16="http://schemas.microsoft.com/office/drawing/2014/main" id="{C569C90C-9CC8-495B-9B83-4FC172E83A31}"/>
              </a:ext>
            </a:extLst>
          </p:cNvPr>
          <p:cNvSpPr/>
          <p:nvPr/>
        </p:nvSpPr>
        <p:spPr>
          <a:xfrm>
            <a:off x="5224169" y="1571206"/>
            <a:ext cx="3784113" cy="369332"/>
          </a:xfrm>
          <a:prstGeom prst="rect">
            <a:avLst/>
          </a:prstGeom>
        </p:spPr>
        <p:txBody>
          <a:bodyPr wrap="none">
            <a:spAutoFit/>
          </a:bodyPr>
          <a:lstStyle/>
          <a:p>
            <a:pPr lvl="0" indent="449263" eaLnBrk="0" fontAlgn="base" hangingPunct="0">
              <a:spcBef>
                <a:spcPct val="0"/>
              </a:spcBef>
              <a:spcAft>
                <a:spcPct val="0"/>
              </a:spcAft>
              <a:tabLst>
                <a:tab pos="2505075" algn="l"/>
              </a:tabLst>
            </a:pPr>
            <a:r>
              <a:rPr lang="it-IT" altLang="it-IT" b="1" dirty="0">
                <a:latin typeface="Cambria" panose="02040503050406030204" pitchFamily="18" charset="0"/>
                <a:ea typeface="Calibri" panose="020F0502020204030204" pitchFamily="34" charset="0"/>
                <a:cs typeface="Times New Roman" panose="02020603050405020304" pitchFamily="18" charset="0"/>
              </a:rPr>
              <a:t>Corso di Studio in DIETISTICA</a:t>
            </a:r>
            <a:endParaRPr kumimoji="0" lang="it-IT" altLang="it-IT" sz="1400" b="0" i="0" u="none" strike="noStrike" cap="none" normalizeH="0" baseline="0" dirty="0">
              <a:ln>
                <a:noFill/>
              </a:ln>
              <a:solidFill>
                <a:schemeClr val="tx1"/>
              </a:solidFill>
              <a:effectLst/>
            </a:endParaRPr>
          </a:p>
        </p:txBody>
      </p:sp>
      <p:sp>
        <p:nvSpPr>
          <p:cNvPr id="10" name="Rettangolo 9">
            <a:extLst>
              <a:ext uri="{FF2B5EF4-FFF2-40B4-BE49-F238E27FC236}">
                <a16:creationId xmlns:a16="http://schemas.microsoft.com/office/drawing/2014/main" id="{2D6E6592-5760-4D60-B0AD-C5630D6F0D09}"/>
              </a:ext>
            </a:extLst>
          </p:cNvPr>
          <p:cNvSpPr/>
          <p:nvPr/>
        </p:nvSpPr>
        <p:spPr>
          <a:xfrm>
            <a:off x="5134688" y="2143107"/>
            <a:ext cx="3963073" cy="369332"/>
          </a:xfrm>
          <a:prstGeom prst="rect">
            <a:avLst/>
          </a:prstGeom>
        </p:spPr>
        <p:txBody>
          <a:bodyPr wrap="none">
            <a:spAutoFit/>
          </a:bodyPr>
          <a:lstStyle/>
          <a:p>
            <a:pPr lvl="0" indent="449263" eaLnBrk="0" fontAlgn="base" hangingPunct="0">
              <a:spcBef>
                <a:spcPct val="0"/>
              </a:spcBef>
              <a:spcAft>
                <a:spcPct val="0"/>
              </a:spcAft>
              <a:tabLst>
                <a:tab pos="2505075" algn="l"/>
              </a:tabLst>
            </a:pPr>
            <a:r>
              <a:rPr lang="it-IT" altLang="it-IT" b="1" dirty="0">
                <a:latin typeface="Cambria" panose="02040503050406030204" pitchFamily="18" charset="0"/>
                <a:ea typeface="Calibri" panose="020F0502020204030204" pitchFamily="34" charset="0"/>
                <a:cs typeface="Times New Roman" panose="02020603050405020304" pitchFamily="18" charset="0"/>
              </a:rPr>
              <a:t>Presidente: </a:t>
            </a:r>
            <a:r>
              <a:rPr lang="it-IT" altLang="it-IT" i="1" dirty="0">
                <a:latin typeface="Cambria" panose="02040503050406030204" pitchFamily="18" charset="0"/>
                <a:ea typeface="Calibri" panose="020F0502020204030204" pitchFamily="34" charset="0"/>
                <a:cs typeface="Times New Roman" panose="02020603050405020304" pitchFamily="18" charset="0"/>
              </a:rPr>
              <a:t>Prof.ssa Olga Vaccaro</a:t>
            </a:r>
            <a:endParaRPr kumimoji="0" lang="it-IT" altLang="it-IT" b="0" i="0" u="none" strike="noStrike" cap="none" normalizeH="0" baseline="0" dirty="0">
              <a:ln>
                <a:noFill/>
              </a:ln>
              <a:solidFill>
                <a:schemeClr val="tx1"/>
              </a:solidFill>
              <a:effectLst/>
            </a:endParaRPr>
          </a:p>
        </p:txBody>
      </p:sp>
      <p:sp>
        <p:nvSpPr>
          <p:cNvPr id="11" name="Rettangolo 10">
            <a:extLst>
              <a:ext uri="{FF2B5EF4-FFF2-40B4-BE49-F238E27FC236}">
                <a16:creationId xmlns:a16="http://schemas.microsoft.com/office/drawing/2014/main" id="{5213D12D-360F-4976-B328-0C37DFD8DEE7}"/>
              </a:ext>
            </a:extLst>
          </p:cNvPr>
          <p:cNvSpPr/>
          <p:nvPr/>
        </p:nvSpPr>
        <p:spPr>
          <a:xfrm>
            <a:off x="1907579" y="3691801"/>
            <a:ext cx="7967141" cy="646331"/>
          </a:xfrm>
          <a:prstGeom prst="rect">
            <a:avLst/>
          </a:prstGeom>
        </p:spPr>
        <p:txBody>
          <a:bodyPr wrap="square">
            <a:spAutoFit/>
          </a:bodyPr>
          <a:lstStyle/>
          <a:p>
            <a:pPr lvl="0" indent="449263" algn="ctr" eaLnBrk="0" fontAlgn="base" hangingPunct="0">
              <a:spcBef>
                <a:spcPct val="0"/>
              </a:spcBef>
              <a:spcAft>
                <a:spcPct val="0"/>
              </a:spcAft>
              <a:tabLst>
                <a:tab pos="2505075" algn="l"/>
              </a:tabLst>
            </a:pPr>
            <a:r>
              <a:rPr lang="it-IT" altLang="it-IT" b="1" dirty="0">
                <a:latin typeface="Cambria" panose="02040503050406030204" pitchFamily="18" charset="0"/>
                <a:ea typeface="Calibri" panose="020F0502020204030204" pitchFamily="34" charset="0"/>
                <a:cs typeface="Times New Roman" panose="02020603050405020304" pitchFamily="18" charset="0"/>
              </a:rPr>
              <a:t>TESI SPERIMENTALE</a:t>
            </a:r>
            <a:endParaRPr kumimoji="0" lang="it-IT" altLang="it-IT" sz="1400" b="0" i="0" u="none" strike="noStrike" cap="none" normalizeH="0" baseline="0" dirty="0">
              <a:ln>
                <a:noFill/>
              </a:ln>
              <a:solidFill>
                <a:schemeClr val="tx1"/>
              </a:solidFill>
              <a:effectLst/>
            </a:endParaRPr>
          </a:p>
          <a:p>
            <a:pPr lvl="0" indent="449263" algn="ctr" eaLnBrk="0" fontAlgn="base" hangingPunct="0">
              <a:spcBef>
                <a:spcPct val="0"/>
              </a:spcBef>
              <a:spcAft>
                <a:spcPct val="0"/>
              </a:spcAft>
              <a:tabLst>
                <a:tab pos="2505075" algn="l"/>
              </a:tabLst>
            </a:pPr>
            <a:r>
              <a:rPr lang="it-IT" altLang="it-IT" b="1" dirty="0">
                <a:latin typeface="Cambria" panose="02040503050406030204" pitchFamily="18" charset="0"/>
                <a:ea typeface="Calibri" panose="020F0502020204030204" pitchFamily="34" charset="0"/>
                <a:cs typeface="Times New Roman" panose="02020603050405020304" pitchFamily="18" charset="0"/>
              </a:rPr>
              <a:t>Nutrizione, idratazione e integrazione in un gruppo di atleti agonisti </a:t>
            </a:r>
            <a:endParaRPr kumimoji="0" lang="it-IT" altLang="it-IT" sz="1400" b="0" i="0" u="none" strike="noStrike" cap="none" normalizeH="0" baseline="0" dirty="0">
              <a:ln>
                <a:noFill/>
              </a:ln>
              <a:solidFill>
                <a:schemeClr val="tx1"/>
              </a:solidFill>
              <a:effectLst/>
            </a:endParaRPr>
          </a:p>
        </p:txBody>
      </p:sp>
      <p:sp>
        <p:nvSpPr>
          <p:cNvPr id="12" name="Rettangolo 11">
            <a:extLst>
              <a:ext uri="{FF2B5EF4-FFF2-40B4-BE49-F238E27FC236}">
                <a16:creationId xmlns:a16="http://schemas.microsoft.com/office/drawing/2014/main" id="{02337FD6-5066-4BA8-B675-3E6C9D355BF5}"/>
              </a:ext>
            </a:extLst>
          </p:cNvPr>
          <p:cNvSpPr/>
          <p:nvPr/>
        </p:nvSpPr>
        <p:spPr>
          <a:xfrm>
            <a:off x="282617" y="2481344"/>
            <a:ext cx="3434210" cy="323165"/>
          </a:xfrm>
          <a:prstGeom prst="rect">
            <a:avLst/>
          </a:prstGeom>
        </p:spPr>
        <p:txBody>
          <a:bodyPr wrap="none">
            <a:spAutoFit/>
          </a:bodyPr>
          <a:lstStyle/>
          <a:p>
            <a:pPr lvl="0" indent="449263" eaLnBrk="0" fontAlgn="base" hangingPunct="0">
              <a:spcBef>
                <a:spcPct val="0"/>
              </a:spcBef>
              <a:spcAft>
                <a:spcPct val="0"/>
              </a:spcAft>
              <a:tabLst>
                <a:tab pos="2505075" algn="l"/>
              </a:tabLst>
            </a:pPr>
            <a:r>
              <a:rPr lang="it-IT" altLang="it-IT" sz="1500" b="1" dirty="0">
                <a:latin typeface="Cambria" panose="02040503050406030204" pitchFamily="18" charset="0"/>
                <a:ea typeface="Calibri" panose="020F0502020204030204" pitchFamily="34" charset="0"/>
                <a:cs typeface="Times New Roman" panose="02020603050405020304" pitchFamily="18" charset="0"/>
              </a:rPr>
              <a:t>ANNO ACCADEMICO 2016/2017</a:t>
            </a:r>
          </a:p>
        </p:txBody>
      </p:sp>
      <p:sp>
        <p:nvSpPr>
          <p:cNvPr id="15" name="Rectangle 3">
            <a:extLst>
              <a:ext uri="{FF2B5EF4-FFF2-40B4-BE49-F238E27FC236}">
                <a16:creationId xmlns:a16="http://schemas.microsoft.com/office/drawing/2014/main" id="{46BBA4CE-E03E-4967-9536-883C8DB34F4F}"/>
              </a:ext>
            </a:extLst>
          </p:cNvPr>
          <p:cNvSpPr>
            <a:spLocks noChangeArrowheads="1"/>
          </p:cNvSpPr>
          <p:nvPr/>
        </p:nvSpPr>
        <p:spPr bwMode="auto">
          <a:xfrm>
            <a:off x="7821847" y="5864414"/>
            <a:ext cx="437015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49263" eaLnBrk="0" fontAlgn="base" hangingPunct="0">
              <a:spcBef>
                <a:spcPct val="0"/>
              </a:spcBef>
              <a:spcAft>
                <a:spcPct val="0"/>
              </a:spcAft>
              <a:tabLst>
                <a:tab pos="2505075" algn="l"/>
              </a:tabLst>
              <a:defRPr>
                <a:solidFill>
                  <a:schemeClr val="tx1"/>
                </a:solidFill>
                <a:latin typeface="Arial" panose="020B0604020202020204" pitchFamily="34" charset="0"/>
              </a:defRPr>
            </a:lvl1pPr>
            <a:lvl2pPr eaLnBrk="0" fontAlgn="base" hangingPunct="0">
              <a:spcBef>
                <a:spcPct val="0"/>
              </a:spcBef>
              <a:spcAft>
                <a:spcPct val="0"/>
              </a:spcAft>
              <a:tabLst>
                <a:tab pos="2505075" algn="l"/>
              </a:tabLst>
              <a:defRPr>
                <a:solidFill>
                  <a:schemeClr val="tx1"/>
                </a:solidFill>
                <a:latin typeface="Arial" panose="020B0604020202020204" pitchFamily="34" charset="0"/>
              </a:defRPr>
            </a:lvl2pPr>
            <a:lvl3pPr eaLnBrk="0" fontAlgn="base" hangingPunct="0">
              <a:spcBef>
                <a:spcPct val="0"/>
              </a:spcBef>
              <a:spcAft>
                <a:spcPct val="0"/>
              </a:spcAft>
              <a:tabLst>
                <a:tab pos="2505075" algn="l"/>
              </a:tabLst>
              <a:defRPr>
                <a:solidFill>
                  <a:schemeClr val="tx1"/>
                </a:solidFill>
                <a:latin typeface="Arial" panose="020B0604020202020204" pitchFamily="34" charset="0"/>
              </a:defRPr>
            </a:lvl3pPr>
            <a:lvl4pPr eaLnBrk="0" fontAlgn="base" hangingPunct="0">
              <a:spcBef>
                <a:spcPct val="0"/>
              </a:spcBef>
              <a:spcAft>
                <a:spcPct val="0"/>
              </a:spcAft>
              <a:tabLst>
                <a:tab pos="2505075" algn="l"/>
              </a:tabLst>
              <a:defRPr>
                <a:solidFill>
                  <a:schemeClr val="tx1"/>
                </a:solidFill>
                <a:latin typeface="Arial" panose="020B0604020202020204" pitchFamily="34" charset="0"/>
              </a:defRPr>
            </a:lvl4pPr>
            <a:lvl5pPr eaLnBrk="0" fontAlgn="base" hangingPunct="0">
              <a:spcBef>
                <a:spcPct val="0"/>
              </a:spcBef>
              <a:spcAft>
                <a:spcPct val="0"/>
              </a:spcAft>
              <a:tabLst>
                <a:tab pos="2505075" algn="l"/>
              </a:tabLst>
              <a:defRPr>
                <a:solidFill>
                  <a:schemeClr val="tx1"/>
                </a:solidFill>
                <a:latin typeface="Arial" panose="020B0604020202020204" pitchFamily="34" charset="0"/>
              </a:defRPr>
            </a:lvl5pPr>
            <a:lvl6pPr eaLnBrk="0" fontAlgn="base" hangingPunct="0">
              <a:spcBef>
                <a:spcPct val="0"/>
              </a:spcBef>
              <a:spcAft>
                <a:spcPct val="0"/>
              </a:spcAft>
              <a:tabLst>
                <a:tab pos="2505075" algn="l"/>
              </a:tabLst>
              <a:defRPr>
                <a:solidFill>
                  <a:schemeClr val="tx1"/>
                </a:solidFill>
                <a:latin typeface="Arial" panose="020B0604020202020204" pitchFamily="34" charset="0"/>
              </a:defRPr>
            </a:lvl6pPr>
            <a:lvl7pPr eaLnBrk="0" fontAlgn="base" hangingPunct="0">
              <a:spcBef>
                <a:spcPct val="0"/>
              </a:spcBef>
              <a:spcAft>
                <a:spcPct val="0"/>
              </a:spcAft>
              <a:tabLst>
                <a:tab pos="2505075" algn="l"/>
              </a:tabLst>
              <a:defRPr>
                <a:solidFill>
                  <a:schemeClr val="tx1"/>
                </a:solidFill>
                <a:latin typeface="Arial" panose="020B0604020202020204" pitchFamily="34" charset="0"/>
              </a:defRPr>
            </a:lvl7pPr>
            <a:lvl8pPr eaLnBrk="0" fontAlgn="base" hangingPunct="0">
              <a:spcBef>
                <a:spcPct val="0"/>
              </a:spcBef>
              <a:spcAft>
                <a:spcPct val="0"/>
              </a:spcAft>
              <a:tabLst>
                <a:tab pos="2505075" algn="l"/>
              </a:tabLst>
              <a:defRPr>
                <a:solidFill>
                  <a:schemeClr val="tx1"/>
                </a:solidFill>
                <a:latin typeface="Arial" panose="020B0604020202020204" pitchFamily="34" charset="0"/>
              </a:defRPr>
            </a:lvl8pPr>
            <a:lvl9pPr eaLnBrk="0" fontAlgn="base" hangingPunct="0">
              <a:spcBef>
                <a:spcPct val="0"/>
              </a:spcBef>
              <a:spcAft>
                <a:spcPct val="0"/>
              </a:spcAft>
              <a:tabLst>
                <a:tab pos="2505075" algn="l"/>
              </a:tabLst>
              <a:defRPr>
                <a:solidFill>
                  <a:schemeClr val="tx1"/>
                </a:solidFill>
                <a:latin typeface="Arial" panose="020B0604020202020204" pitchFamily="34" charset="0"/>
              </a:defRPr>
            </a:lvl9pPr>
          </a:lstStyle>
          <a:p>
            <a:pPr marL="0" marR="0" lvl="0" indent="449263" defTabSz="914400" rtl="0" eaLnBrk="0" fontAlgn="base" latinLnBrk="0" hangingPunct="0">
              <a:lnSpc>
                <a:spcPct val="100000"/>
              </a:lnSpc>
              <a:spcBef>
                <a:spcPct val="0"/>
              </a:spcBef>
              <a:spcAft>
                <a:spcPct val="0"/>
              </a:spcAft>
              <a:buClrTx/>
              <a:buSzTx/>
              <a:buFontTx/>
              <a:buNone/>
              <a:tabLst>
                <a:tab pos="2505075" algn="l"/>
              </a:tabLst>
            </a:pPr>
            <a:r>
              <a:rPr kumimoji="0" lang="it-IT" altLang="it-IT" b="1" i="0" u="none" strike="noStrike" cap="none" normalizeH="0" baseline="0" dirty="0">
                <a:ln>
                  <a:noFill/>
                </a:ln>
                <a:solidFill>
                  <a:schemeClr val="tx1"/>
                </a:solidFill>
                <a:effectLst/>
                <a:latin typeface="Cambria" panose="02040503050406030204" pitchFamily="18" charset="0"/>
                <a:ea typeface="Calibri" panose="020F0502020204030204" pitchFamily="34" charset="0"/>
                <a:cs typeface="Times New Roman" panose="02020603050405020304" pitchFamily="18" charset="0"/>
              </a:rPr>
              <a:t>Controrelatore </a:t>
            </a:r>
            <a:endParaRPr lang="it-IT" altLang="it-IT" b="1" dirty="0">
              <a:latin typeface="Cambria" panose="02040503050406030204" pitchFamily="18" charset="0"/>
              <a:ea typeface="Calibri" panose="020F0502020204030204" pitchFamily="34" charset="0"/>
              <a:cs typeface="Times New Roman" panose="02020603050405020304" pitchFamily="18" charset="0"/>
            </a:endParaRPr>
          </a:p>
          <a:p>
            <a:pPr marL="0" marR="0" lvl="0" indent="449263" defTabSz="914400" rtl="0" eaLnBrk="0" fontAlgn="base" latinLnBrk="0" hangingPunct="0">
              <a:lnSpc>
                <a:spcPct val="100000"/>
              </a:lnSpc>
              <a:spcBef>
                <a:spcPct val="0"/>
              </a:spcBef>
              <a:spcAft>
                <a:spcPct val="0"/>
              </a:spcAft>
              <a:buClrTx/>
              <a:buSzTx/>
              <a:buFontTx/>
              <a:buNone/>
              <a:tabLst>
                <a:tab pos="2505075" algn="l"/>
              </a:tabLst>
            </a:pPr>
            <a:r>
              <a:rPr kumimoji="0" lang="it-IT" altLang="it-IT" b="1" i="0" u="none" strike="noStrike" cap="none" normalizeH="0" baseline="0" dirty="0">
                <a:ln>
                  <a:noFill/>
                </a:ln>
                <a:solidFill>
                  <a:schemeClr val="tx1"/>
                </a:solidFill>
                <a:effectLst/>
                <a:latin typeface="Cambria" panose="02040503050406030204" pitchFamily="18" charset="0"/>
                <a:ea typeface="Calibri" panose="020F0502020204030204" pitchFamily="34" charset="0"/>
                <a:cs typeface="Times New Roman" panose="02020603050405020304" pitchFamily="18" charset="0"/>
              </a:rPr>
              <a:t>Ch.mo Prof. Giovanni </a:t>
            </a:r>
            <a:r>
              <a:rPr kumimoji="0" lang="it-IT" altLang="it-IT" b="1" i="0" u="none" strike="noStrike" cap="none" normalizeH="0" baseline="0" dirty="0" err="1">
                <a:ln>
                  <a:noFill/>
                </a:ln>
                <a:solidFill>
                  <a:schemeClr val="tx1"/>
                </a:solidFill>
                <a:effectLst/>
                <a:latin typeface="Cambria" panose="02040503050406030204" pitchFamily="18" charset="0"/>
                <a:ea typeface="Calibri" panose="020F0502020204030204" pitchFamily="34" charset="0"/>
                <a:cs typeface="Times New Roman" panose="02020603050405020304" pitchFamily="18" charset="0"/>
              </a:rPr>
              <a:t>Annuzzi</a:t>
            </a:r>
            <a:br>
              <a:rPr kumimoji="0" lang="it-IT" altLang="it-IT" sz="1400" b="1" i="0" u="none" strike="noStrike" cap="none" normalizeH="0" baseline="0" dirty="0">
                <a:ln>
                  <a:noFill/>
                </a:ln>
                <a:solidFill>
                  <a:schemeClr val="tx1"/>
                </a:solidFill>
                <a:effectLst/>
                <a:latin typeface="Cambria" panose="02040503050406030204" pitchFamily="18" charset="0"/>
                <a:ea typeface="Calibri" panose="020F0502020204030204" pitchFamily="34" charset="0"/>
                <a:cs typeface="Times New Roman" panose="02020603050405020304" pitchFamily="18" charset="0"/>
              </a:rPr>
            </a:b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16" name="Rectangle 3">
            <a:extLst>
              <a:ext uri="{FF2B5EF4-FFF2-40B4-BE49-F238E27FC236}">
                <a16:creationId xmlns:a16="http://schemas.microsoft.com/office/drawing/2014/main" id="{1218E73A-B6CF-448D-A5C5-70B73D0B5D05}"/>
              </a:ext>
            </a:extLst>
          </p:cNvPr>
          <p:cNvSpPr>
            <a:spLocks noChangeArrowheads="1"/>
          </p:cNvSpPr>
          <p:nvPr/>
        </p:nvSpPr>
        <p:spPr bwMode="auto">
          <a:xfrm>
            <a:off x="4120893" y="4615476"/>
            <a:ext cx="32138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49263" eaLnBrk="0" fontAlgn="base" hangingPunct="0">
              <a:spcBef>
                <a:spcPct val="0"/>
              </a:spcBef>
              <a:spcAft>
                <a:spcPct val="0"/>
              </a:spcAft>
              <a:tabLst>
                <a:tab pos="2505075" algn="l"/>
              </a:tabLst>
              <a:defRPr>
                <a:solidFill>
                  <a:schemeClr val="tx1"/>
                </a:solidFill>
                <a:latin typeface="Arial" panose="020B0604020202020204" pitchFamily="34" charset="0"/>
              </a:defRPr>
            </a:lvl1pPr>
            <a:lvl2pPr eaLnBrk="0" fontAlgn="base" hangingPunct="0">
              <a:spcBef>
                <a:spcPct val="0"/>
              </a:spcBef>
              <a:spcAft>
                <a:spcPct val="0"/>
              </a:spcAft>
              <a:tabLst>
                <a:tab pos="2505075" algn="l"/>
              </a:tabLst>
              <a:defRPr>
                <a:solidFill>
                  <a:schemeClr val="tx1"/>
                </a:solidFill>
                <a:latin typeface="Arial" panose="020B0604020202020204" pitchFamily="34" charset="0"/>
              </a:defRPr>
            </a:lvl2pPr>
            <a:lvl3pPr eaLnBrk="0" fontAlgn="base" hangingPunct="0">
              <a:spcBef>
                <a:spcPct val="0"/>
              </a:spcBef>
              <a:spcAft>
                <a:spcPct val="0"/>
              </a:spcAft>
              <a:tabLst>
                <a:tab pos="2505075" algn="l"/>
              </a:tabLst>
              <a:defRPr>
                <a:solidFill>
                  <a:schemeClr val="tx1"/>
                </a:solidFill>
                <a:latin typeface="Arial" panose="020B0604020202020204" pitchFamily="34" charset="0"/>
              </a:defRPr>
            </a:lvl3pPr>
            <a:lvl4pPr eaLnBrk="0" fontAlgn="base" hangingPunct="0">
              <a:spcBef>
                <a:spcPct val="0"/>
              </a:spcBef>
              <a:spcAft>
                <a:spcPct val="0"/>
              </a:spcAft>
              <a:tabLst>
                <a:tab pos="2505075" algn="l"/>
              </a:tabLst>
              <a:defRPr>
                <a:solidFill>
                  <a:schemeClr val="tx1"/>
                </a:solidFill>
                <a:latin typeface="Arial" panose="020B0604020202020204" pitchFamily="34" charset="0"/>
              </a:defRPr>
            </a:lvl4pPr>
            <a:lvl5pPr eaLnBrk="0" fontAlgn="base" hangingPunct="0">
              <a:spcBef>
                <a:spcPct val="0"/>
              </a:spcBef>
              <a:spcAft>
                <a:spcPct val="0"/>
              </a:spcAft>
              <a:tabLst>
                <a:tab pos="2505075" algn="l"/>
              </a:tabLst>
              <a:defRPr>
                <a:solidFill>
                  <a:schemeClr val="tx1"/>
                </a:solidFill>
                <a:latin typeface="Arial" panose="020B0604020202020204" pitchFamily="34" charset="0"/>
              </a:defRPr>
            </a:lvl5pPr>
            <a:lvl6pPr eaLnBrk="0" fontAlgn="base" hangingPunct="0">
              <a:spcBef>
                <a:spcPct val="0"/>
              </a:spcBef>
              <a:spcAft>
                <a:spcPct val="0"/>
              </a:spcAft>
              <a:tabLst>
                <a:tab pos="2505075" algn="l"/>
              </a:tabLst>
              <a:defRPr>
                <a:solidFill>
                  <a:schemeClr val="tx1"/>
                </a:solidFill>
                <a:latin typeface="Arial" panose="020B0604020202020204" pitchFamily="34" charset="0"/>
              </a:defRPr>
            </a:lvl6pPr>
            <a:lvl7pPr eaLnBrk="0" fontAlgn="base" hangingPunct="0">
              <a:spcBef>
                <a:spcPct val="0"/>
              </a:spcBef>
              <a:spcAft>
                <a:spcPct val="0"/>
              </a:spcAft>
              <a:tabLst>
                <a:tab pos="2505075" algn="l"/>
              </a:tabLst>
              <a:defRPr>
                <a:solidFill>
                  <a:schemeClr val="tx1"/>
                </a:solidFill>
                <a:latin typeface="Arial" panose="020B0604020202020204" pitchFamily="34" charset="0"/>
              </a:defRPr>
            </a:lvl7pPr>
            <a:lvl8pPr eaLnBrk="0" fontAlgn="base" hangingPunct="0">
              <a:spcBef>
                <a:spcPct val="0"/>
              </a:spcBef>
              <a:spcAft>
                <a:spcPct val="0"/>
              </a:spcAft>
              <a:tabLst>
                <a:tab pos="2505075" algn="l"/>
              </a:tabLst>
              <a:defRPr>
                <a:solidFill>
                  <a:schemeClr val="tx1"/>
                </a:solidFill>
                <a:latin typeface="Arial" panose="020B0604020202020204" pitchFamily="34" charset="0"/>
              </a:defRPr>
            </a:lvl8pPr>
            <a:lvl9pPr eaLnBrk="0" fontAlgn="base" hangingPunct="0">
              <a:spcBef>
                <a:spcPct val="0"/>
              </a:spcBef>
              <a:spcAft>
                <a:spcPct val="0"/>
              </a:spcAft>
              <a:tabLst>
                <a:tab pos="2505075" algn="l"/>
              </a:tabLst>
              <a:defRPr>
                <a:solidFill>
                  <a:schemeClr val="tx1"/>
                </a:solidFill>
                <a:latin typeface="Arial" panose="020B0604020202020204" pitchFamily="34" charset="0"/>
              </a:defRPr>
            </a:lvl9pPr>
          </a:lstStyle>
          <a:p>
            <a:pPr marL="0" marR="0" lvl="0" indent="449263" algn="ctr" defTabSz="914400" rtl="0" eaLnBrk="0" fontAlgn="base" latinLnBrk="0" hangingPunct="0">
              <a:lnSpc>
                <a:spcPct val="100000"/>
              </a:lnSpc>
              <a:spcBef>
                <a:spcPct val="0"/>
              </a:spcBef>
              <a:spcAft>
                <a:spcPct val="0"/>
              </a:spcAft>
              <a:buClrTx/>
              <a:buSzTx/>
              <a:buFontTx/>
              <a:buNone/>
              <a:tabLst>
                <a:tab pos="2505075" algn="l"/>
              </a:tabLst>
            </a:pPr>
            <a:r>
              <a:rPr kumimoji="0" lang="it-IT" altLang="it-IT" b="1" i="0" u="none" strike="noStrike" cap="none" normalizeH="0" baseline="0" dirty="0">
                <a:ln>
                  <a:noFill/>
                </a:ln>
                <a:solidFill>
                  <a:schemeClr val="tx1"/>
                </a:solidFill>
                <a:effectLst/>
                <a:latin typeface="Cambria" panose="02040503050406030204" pitchFamily="18" charset="0"/>
                <a:ea typeface="Calibri" panose="020F0502020204030204" pitchFamily="34" charset="0"/>
                <a:cs typeface="Times New Roman" panose="02020603050405020304" pitchFamily="18" charset="0"/>
              </a:rPr>
              <a:t>Candidato</a:t>
            </a:r>
          </a:p>
          <a:p>
            <a:pPr marL="0" marR="0" lvl="0" indent="449263" algn="ctr" defTabSz="914400" rtl="0" eaLnBrk="0" fontAlgn="base" latinLnBrk="0" hangingPunct="0">
              <a:lnSpc>
                <a:spcPct val="100000"/>
              </a:lnSpc>
              <a:spcBef>
                <a:spcPct val="0"/>
              </a:spcBef>
              <a:spcAft>
                <a:spcPct val="0"/>
              </a:spcAft>
              <a:buClrTx/>
              <a:buSzTx/>
              <a:buFontTx/>
              <a:buNone/>
              <a:tabLst>
                <a:tab pos="2505075" algn="l"/>
              </a:tabLst>
            </a:pPr>
            <a:r>
              <a:rPr kumimoji="0" lang="it-IT" altLang="it-IT" b="1" i="0" u="none" strike="noStrike" cap="none" normalizeH="0" baseline="0" dirty="0">
                <a:ln>
                  <a:noFill/>
                </a:ln>
                <a:solidFill>
                  <a:schemeClr val="tx1"/>
                </a:solidFill>
                <a:effectLst/>
                <a:latin typeface="Cambria" panose="02040503050406030204" pitchFamily="18" charset="0"/>
                <a:ea typeface="Calibri" panose="020F0502020204030204" pitchFamily="34" charset="0"/>
                <a:cs typeface="Times New Roman" panose="02020603050405020304" pitchFamily="18" charset="0"/>
              </a:rPr>
              <a:t>Onorato Junior Esposito</a:t>
            </a: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0513879"/>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descr="Immagine che contiene oggetto&#10;&#10;Descrizione generata con affidabilità molto elevata">
            <a:extLst>
              <a:ext uri="{FF2B5EF4-FFF2-40B4-BE49-F238E27FC236}">
                <a16:creationId xmlns:a16="http://schemas.microsoft.com/office/drawing/2014/main" id="{5AC8DAD3-BEC0-4B38-A7C1-B696BF1AEF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4774" y="898511"/>
            <a:ext cx="10870005" cy="5971474"/>
          </a:xfrm>
          <a:prstGeom prst="rect">
            <a:avLst/>
          </a:prstGeom>
        </p:spPr>
      </p:pic>
      <p:pic>
        <p:nvPicPr>
          <p:cNvPr id="9" name="Immagine 8" descr="Immagine che contiene invertebrato&#10;&#10;Descrizione generata con affidabilità elevata">
            <a:extLst>
              <a:ext uri="{FF2B5EF4-FFF2-40B4-BE49-F238E27FC236}">
                <a16:creationId xmlns:a16="http://schemas.microsoft.com/office/drawing/2014/main" id="{E94FDE52-AB4D-40C0-B3D3-7F28A0F4AF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830054">
            <a:off x="-1661002" y="1878904"/>
            <a:ext cx="10319775" cy="5814951"/>
          </a:xfrm>
          <a:prstGeom prst="rect">
            <a:avLst/>
          </a:prstGeom>
        </p:spPr>
      </p:pic>
      <p:pic>
        <p:nvPicPr>
          <p:cNvPr id="7" name="Immagine 6">
            <a:extLst>
              <a:ext uri="{FF2B5EF4-FFF2-40B4-BE49-F238E27FC236}">
                <a16:creationId xmlns:a16="http://schemas.microsoft.com/office/drawing/2014/main" id="{188D0F9E-1726-4B85-9448-1B0EC2EFCA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482279">
            <a:off x="-1699430" y="-72868"/>
            <a:ext cx="10282426" cy="5793906"/>
          </a:xfrm>
          <a:prstGeom prst="rect">
            <a:avLst/>
          </a:prstGeom>
        </p:spPr>
      </p:pic>
      <p:sp>
        <p:nvSpPr>
          <p:cNvPr id="2" name="Titolo 1">
            <a:extLst>
              <a:ext uri="{FF2B5EF4-FFF2-40B4-BE49-F238E27FC236}">
                <a16:creationId xmlns:a16="http://schemas.microsoft.com/office/drawing/2014/main" id="{2493343C-61B4-4880-8142-96CF1CDEDFE4}"/>
              </a:ext>
            </a:extLst>
          </p:cNvPr>
          <p:cNvSpPr>
            <a:spLocks noGrp="1"/>
          </p:cNvSpPr>
          <p:nvPr>
            <p:ph type="title"/>
          </p:nvPr>
        </p:nvSpPr>
        <p:spPr>
          <a:xfrm>
            <a:off x="2201779" y="108453"/>
            <a:ext cx="10515600" cy="1325563"/>
          </a:xfrm>
        </p:spPr>
        <p:txBody>
          <a:bodyPr/>
          <a:lstStyle/>
          <a:p>
            <a:pPr algn="ctr"/>
            <a:r>
              <a:rPr lang="it-IT" b="1" dirty="0">
                <a:latin typeface="Times New Roman" panose="02020603050405020304" pitchFamily="18" charset="0"/>
                <a:cs typeface="Times New Roman" panose="02020603050405020304" pitchFamily="18" charset="0"/>
              </a:rPr>
              <a:t>Descrizione del campione</a:t>
            </a:r>
          </a:p>
        </p:txBody>
      </p:sp>
      <p:sp>
        <p:nvSpPr>
          <p:cNvPr id="3" name="Segnaposto contenuto 2">
            <a:extLst>
              <a:ext uri="{FF2B5EF4-FFF2-40B4-BE49-F238E27FC236}">
                <a16:creationId xmlns:a16="http://schemas.microsoft.com/office/drawing/2014/main" id="{B70B4910-BF87-4D4A-A928-A922A8FDE41D}"/>
              </a:ext>
            </a:extLst>
          </p:cNvPr>
          <p:cNvSpPr>
            <a:spLocks noGrp="1"/>
          </p:cNvSpPr>
          <p:nvPr>
            <p:ph idx="1"/>
          </p:nvPr>
        </p:nvSpPr>
        <p:spPr>
          <a:xfrm>
            <a:off x="1247630" y="1560931"/>
            <a:ext cx="3909060" cy="1919289"/>
          </a:xfrm>
        </p:spPr>
        <p:txBody>
          <a:bodyPr>
            <a:normAutofit lnSpcReduction="10000"/>
          </a:bodyPr>
          <a:lstStyle/>
          <a:p>
            <a:r>
              <a:rPr lang="it-IT" sz="2600" dirty="0">
                <a:latin typeface="Times New Roman" panose="02020603050405020304" pitchFamily="18" charset="0"/>
                <a:cs typeface="Times New Roman" panose="02020603050405020304" pitchFamily="18" charset="0"/>
              </a:rPr>
              <a:t>Gruppo Master</a:t>
            </a:r>
          </a:p>
          <a:p>
            <a:pPr marL="0" indent="0">
              <a:buNone/>
            </a:pPr>
            <a:r>
              <a:rPr lang="it-IT" sz="2600" dirty="0">
                <a:latin typeface="Times New Roman" panose="02020603050405020304" pitchFamily="18" charset="0"/>
                <a:cs typeface="Times New Roman" panose="02020603050405020304" pitchFamily="18" charset="0"/>
              </a:rPr>
              <a:t>- Nuotatori</a:t>
            </a:r>
            <a:br>
              <a:rPr lang="it-IT" sz="2600" dirty="0">
                <a:latin typeface="Times New Roman" panose="02020603050405020304" pitchFamily="18" charset="0"/>
                <a:cs typeface="Times New Roman" panose="02020603050405020304" pitchFamily="18" charset="0"/>
              </a:rPr>
            </a:br>
            <a:r>
              <a:rPr lang="it-IT" sz="2600" dirty="0">
                <a:latin typeface="Times New Roman" panose="02020603050405020304" pitchFamily="18" charset="0"/>
                <a:cs typeface="Times New Roman" panose="02020603050405020304" pitchFamily="18" charset="0"/>
              </a:rPr>
              <a:t>- 4/5 sedute settimanali</a:t>
            </a:r>
            <a:br>
              <a:rPr lang="it-IT" sz="2600" dirty="0">
                <a:latin typeface="Times New Roman" panose="02020603050405020304" pitchFamily="18" charset="0"/>
                <a:cs typeface="Times New Roman" panose="02020603050405020304" pitchFamily="18" charset="0"/>
              </a:rPr>
            </a:br>
            <a:r>
              <a:rPr lang="it-IT" sz="2600" dirty="0">
                <a:latin typeface="Times New Roman" panose="02020603050405020304" pitchFamily="18" charset="0"/>
                <a:cs typeface="Times New Roman" panose="02020603050405020304" pitchFamily="18" charset="0"/>
              </a:rPr>
              <a:t>- 60/120 </a:t>
            </a:r>
            <a:r>
              <a:rPr lang="it-IT" sz="2600" dirty="0" err="1">
                <a:latin typeface="Times New Roman" panose="02020603050405020304" pitchFamily="18" charset="0"/>
                <a:cs typeface="Times New Roman" panose="02020603050405020304" pitchFamily="18" charset="0"/>
              </a:rPr>
              <a:t>min</a:t>
            </a:r>
            <a:br>
              <a:rPr lang="it-IT" sz="2600" dirty="0">
                <a:latin typeface="Times New Roman" panose="02020603050405020304" pitchFamily="18" charset="0"/>
                <a:cs typeface="Times New Roman" panose="02020603050405020304" pitchFamily="18" charset="0"/>
              </a:rPr>
            </a:br>
            <a:r>
              <a:rPr lang="it-IT" sz="2600" dirty="0">
                <a:latin typeface="Times New Roman" panose="02020603050405020304" pitchFamily="18" charset="0"/>
                <a:cs typeface="Times New Roman" panose="02020603050405020304" pitchFamily="18" charset="0"/>
              </a:rPr>
              <a:t>- 60-70%Vo2max</a:t>
            </a:r>
          </a:p>
          <a:p>
            <a:pPr marL="0" indent="0">
              <a:buNone/>
            </a:pPr>
            <a:endParaRPr lang="it-IT" sz="2600" dirty="0">
              <a:latin typeface="Times New Roman" panose="02020603050405020304" pitchFamily="18" charset="0"/>
              <a:cs typeface="Times New Roman" panose="02020603050405020304" pitchFamily="18" charset="0"/>
            </a:endParaRPr>
          </a:p>
        </p:txBody>
      </p:sp>
      <p:sp>
        <p:nvSpPr>
          <p:cNvPr id="4" name="Segnaposto contenuto 2">
            <a:extLst>
              <a:ext uri="{FF2B5EF4-FFF2-40B4-BE49-F238E27FC236}">
                <a16:creationId xmlns:a16="http://schemas.microsoft.com/office/drawing/2014/main" id="{949116D3-415E-4327-978A-19BE61B62E8D}"/>
              </a:ext>
            </a:extLst>
          </p:cNvPr>
          <p:cNvSpPr txBox="1">
            <a:spLocks/>
          </p:cNvSpPr>
          <p:nvPr/>
        </p:nvSpPr>
        <p:spPr>
          <a:xfrm>
            <a:off x="1331795" y="4192906"/>
            <a:ext cx="4442460" cy="16397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2600" dirty="0">
                <a:latin typeface="Times New Roman" panose="02020603050405020304" pitchFamily="18" charset="0"/>
                <a:cs typeface="Times New Roman" panose="02020603050405020304" pitchFamily="18" charset="0"/>
              </a:rPr>
              <a:t>Gruppo Amatori</a:t>
            </a:r>
          </a:p>
          <a:p>
            <a:pPr marL="0" indent="0">
              <a:buNone/>
            </a:pPr>
            <a:r>
              <a:rPr lang="it-IT" sz="2600" dirty="0">
                <a:latin typeface="Times New Roman" panose="02020603050405020304" pitchFamily="18" charset="0"/>
                <a:cs typeface="Times New Roman" panose="02020603050405020304" pitchFamily="18" charset="0"/>
              </a:rPr>
              <a:t>- Attività di tipo aerobico</a:t>
            </a:r>
            <a:br>
              <a:rPr lang="it-IT" sz="2600" dirty="0">
                <a:latin typeface="Times New Roman" panose="02020603050405020304" pitchFamily="18" charset="0"/>
                <a:cs typeface="Times New Roman" panose="02020603050405020304" pitchFamily="18" charset="0"/>
              </a:rPr>
            </a:br>
            <a:r>
              <a:rPr lang="it-IT" sz="2600" dirty="0">
                <a:latin typeface="Times New Roman" panose="02020603050405020304" pitchFamily="18" charset="0"/>
                <a:cs typeface="Times New Roman" panose="02020603050405020304" pitchFamily="18" charset="0"/>
              </a:rPr>
              <a:t>- 2/3 sedute settimanali</a:t>
            </a:r>
            <a:br>
              <a:rPr lang="it-IT" sz="2600" dirty="0">
                <a:latin typeface="Times New Roman" panose="02020603050405020304" pitchFamily="18" charset="0"/>
                <a:cs typeface="Times New Roman" panose="02020603050405020304" pitchFamily="18" charset="0"/>
              </a:rPr>
            </a:br>
            <a:r>
              <a:rPr lang="it-IT" sz="2600" dirty="0">
                <a:latin typeface="Times New Roman" panose="02020603050405020304" pitchFamily="18" charset="0"/>
                <a:cs typeface="Times New Roman" panose="02020603050405020304" pitchFamily="18" charset="0"/>
              </a:rPr>
              <a:t>- 50/60 </a:t>
            </a:r>
            <a:r>
              <a:rPr lang="it-IT" sz="2600" dirty="0" err="1">
                <a:latin typeface="Times New Roman" panose="02020603050405020304" pitchFamily="18" charset="0"/>
                <a:cs typeface="Times New Roman" panose="02020603050405020304" pitchFamily="18" charset="0"/>
              </a:rPr>
              <a:t>min</a:t>
            </a:r>
            <a:br>
              <a:rPr lang="it-IT" sz="2600" dirty="0">
                <a:latin typeface="Times New Roman" panose="02020603050405020304" pitchFamily="18" charset="0"/>
                <a:cs typeface="Times New Roman" panose="02020603050405020304" pitchFamily="18" charset="0"/>
              </a:rPr>
            </a:br>
            <a:r>
              <a:rPr lang="it-IT" sz="2600" dirty="0">
                <a:latin typeface="Times New Roman" panose="02020603050405020304" pitchFamily="18" charset="0"/>
                <a:cs typeface="Times New Roman" panose="02020603050405020304" pitchFamily="18" charset="0"/>
              </a:rPr>
              <a:t>- 60%Vo2max</a:t>
            </a:r>
          </a:p>
          <a:p>
            <a:pPr marL="0" indent="0">
              <a:buFont typeface="Arial" panose="020B0604020202020204" pitchFamily="34" charset="0"/>
              <a:buNone/>
            </a:pPr>
            <a:endParaRPr lang="it-IT" sz="2600" dirty="0">
              <a:latin typeface="Times New Roman" panose="02020603050405020304" pitchFamily="18" charset="0"/>
              <a:cs typeface="Times New Roman" panose="02020603050405020304" pitchFamily="18" charset="0"/>
            </a:endParaRPr>
          </a:p>
        </p:txBody>
      </p:sp>
      <p:sp>
        <p:nvSpPr>
          <p:cNvPr id="5" name="Segnaposto contenuto 2">
            <a:extLst>
              <a:ext uri="{FF2B5EF4-FFF2-40B4-BE49-F238E27FC236}">
                <a16:creationId xmlns:a16="http://schemas.microsoft.com/office/drawing/2014/main" id="{17B3C213-7039-4C78-9E61-B552077DE5AB}"/>
              </a:ext>
            </a:extLst>
          </p:cNvPr>
          <p:cNvSpPr txBox="1">
            <a:spLocks/>
          </p:cNvSpPr>
          <p:nvPr/>
        </p:nvSpPr>
        <p:spPr>
          <a:xfrm>
            <a:off x="7853035" y="2699262"/>
            <a:ext cx="4442460" cy="23397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sz="2600" spc="-90" dirty="0">
                <a:latin typeface="Times New Roman" panose="02020603050405020304" pitchFamily="18" charset="0"/>
                <a:cs typeface="Times New Roman" panose="02020603050405020304" pitchFamily="18" charset="0"/>
              </a:rPr>
              <a:t> - 40 soggetti di sesso maschile. </a:t>
            </a:r>
          </a:p>
          <a:p>
            <a:pPr marL="0" indent="0">
              <a:buFont typeface="Arial" panose="020B0604020202020204" pitchFamily="34" charset="0"/>
              <a:buNone/>
            </a:pPr>
            <a:r>
              <a:rPr lang="it-IT" sz="2600" spc="-90" dirty="0">
                <a:latin typeface="Times New Roman" panose="02020603050405020304" pitchFamily="18" charset="0"/>
                <a:cs typeface="Times New Roman" panose="02020603050405020304" pitchFamily="18" charset="0"/>
              </a:rPr>
              <a:t> - Omogenei per età 30-50 anni. </a:t>
            </a:r>
          </a:p>
          <a:p>
            <a:pPr marL="0" indent="0">
              <a:buFont typeface="Arial" panose="020B0604020202020204" pitchFamily="34" charset="0"/>
              <a:buNone/>
            </a:pPr>
            <a:r>
              <a:rPr lang="it-IT" sz="2600" spc="-90" dirty="0">
                <a:latin typeface="Times New Roman" panose="02020603050405020304" pitchFamily="18" charset="0"/>
                <a:cs typeface="Times New Roman" panose="02020603050405020304" pitchFamily="18" charset="0"/>
              </a:rPr>
              <a:t> - Divisi in 2 gruppi </a:t>
            </a:r>
            <a:br>
              <a:rPr lang="it-IT" sz="2600" spc="-90" dirty="0">
                <a:latin typeface="Times New Roman" panose="02020603050405020304" pitchFamily="18" charset="0"/>
                <a:cs typeface="Times New Roman" panose="02020603050405020304" pitchFamily="18" charset="0"/>
              </a:rPr>
            </a:br>
            <a:r>
              <a:rPr lang="it-IT" sz="2600" spc="-90" dirty="0">
                <a:latin typeface="Times New Roman" panose="02020603050405020304" pitchFamily="18" charset="0"/>
                <a:cs typeface="Times New Roman" panose="02020603050405020304" pitchFamily="18" charset="0"/>
              </a:rPr>
              <a:t>    rapporto di 1:1</a:t>
            </a:r>
          </a:p>
        </p:txBody>
      </p:sp>
      <p:pic>
        <p:nvPicPr>
          <p:cNvPr id="17" name="Immagine 16">
            <a:extLst>
              <a:ext uri="{FF2B5EF4-FFF2-40B4-BE49-F238E27FC236}">
                <a16:creationId xmlns:a16="http://schemas.microsoft.com/office/drawing/2014/main" id="{A6911858-194A-4482-9B95-307FE0B757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448412">
            <a:off x="474282" y="121213"/>
            <a:ext cx="4370125" cy="2462463"/>
          </a:xfrm>
          <a:prstGeom prst="rect">
            <a:avLst/>
          </a:prstGeom>
        </p:spPr>
      </p:pic>
      <p:pic>
        <p:nvPicPr>
          <p:cNvPr id="19" name="Immagine 18">
            <a:extLst>
              <a:ext uri="{FF2B5EF4-FFF2-40B4-BE49-F238E27FC236}">
                <a16:creationId xmlns:a16="http://schemas.microsoft.com/office/drawing/2014/main" id="{BC03DB7F-04E7-4A13-96AA-F61BDA22B1B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02131" y="4047100"/>
            <a:ext cx="4704185" cy="2650698"/>
          </a:xfrm>
          <a:prstGeom prst="rect">
            <a:avLst/>
          </a:prstGeom>
        </p:spPr>
      </p:pic>
      <p:pic>
        <p:nvPicPr>
          <p:cNvPr id="21" name="Immagine 20" descr="Immagine che contiene oggetto da esterni&#10;&#10;Descrizione generata con affidabilità elevata">
            <a:extLst>
              <a:ext uri="{FF2B5EF4-FFF2-40B4-BE49-F238E27FC236}">
                <a16:creationId xmlns:a16="http://schemas.microsoft.com/office/drawing/2014/main" id="{8D232167-D4B7-4657-80A0-2ED55B6C1D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87514" y="3285720"/>
            <a:ext cx="4213329" cy="2374112"/>
          </a:xfrm>
          <a:prstGeom prst="rect">
            <a:avLst/>
          </a:prstGeom>
        </p:spPr>
      </p:pic>
      <p:pic>
        <p:nvPicPr>
          <p:cNvPr id="23" name="Immagine 22">
            <a:extLst>
              <a:ext uri="{FF2B5EF4-FFF2-40B4-BE49-F238E27FC236}">
                <a16:creationId xmlns:a16="http://schemas.microsoft.com/office/drawing/2014/main" id="{CB4FCD67-7604-46A0-A151-B4ECAE6456E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585" y="5231803"/>
            <a:ext cx="2046850" cy="2046850"/>
          </a:xfrm>
          <a:prstGeom prst="rect">
            <a:avLst/>
          </a:prstGeom>
        </p:spPr>
      </p:pic>
    </p:spTree>
    <p:extLst>
      <p:ext uri="{BB962C8B-B14F-4D97-AF65-F5344CB8AC3E}">
        <p14:creationId xmlns:p14="http://schemas.microsoft.com/office/powerpoint/2010/main" val="52964491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magine 16" descr="Immagine che contiene interni, persona, sedendo&#10;&#10;Descrizione generata con affidabilità elevata">
            <a:extLst>
              <a:ext uri="{FF2B5EF4-FFF2-40B4-BE49-F238E27FC236}">
                <a16:creationId xmlns:a16="http://schemas.microsoft.com/office/drawing/2014/main" id="{BFABB40F-D706-4C6F-8F9C-0D8262732D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2" name="Titolo 1">
            <a:extLst>
              <a:ext uri="{FF2B5EF4-FFF2-40B4-BE49-F238E27FC236}">
                <a16:creationId xmlns:a16="http://schemas.microsoft.com/office/drawing/2014/main" id="{8C8C7F4E-9DDC-44BA-B886-61B0FFFF174A}"/>
              </a:ext>
            </a:extLst>
          </p:cNvPr>
          <p:cNvSpPr>
            <a:spLocks noGrp="1"/>
          </p:cNvSpPr>
          <p:nvPr>
            <p:ph type="title"/>
          </p:nvPr>
        </p:nvSpPr>
        <p:spPr>
          <a:xfrm>
            <a:off x="838200" y="365125"/>
            <a:ext cx="10515600" cy="1325563"/>
          </a:xfrm>
        </p:spPr>
        <p:txBody>
          <a:bodyPr/>
          <a:lstStyle/>
          <a:p>
            <a:pPr algn="ctr"/>
            <a:r>
              <a:rPr lang="it-IT" b="1" dirty="0">
                <a:latin typeface="Times New Roman" panose="02020603050405020304" pitchFamily="18" charset="0"/>
                <a:cs typeface="Times New Roman" panose="02020603050405020304" pitchFamily="18" charset="0"/>
              </a:rPr>
              <a:t>Materiali e Metodi</a:t>
            </a:r>
          </a:p>
        </p:txBody>
      </p:sp>
      <p:sp>
        <p:nvSpPr>
          <p:cNvPr id="3" name="Segnaposto contenuto 2">
            <a:extLst>
              <a:ext uri="{FF2B5EF4-FFF2-40B4-BE49-F238E27FC236}">
                <a16:creationId xmlns:a16="http://schemas.microsoft.com/office/drawing/2014/main" id="{3F4470C8-D0F5-42E4-82C1-E6A982C7C774}"/>
              </a:ext>
            </a:extLst>
          </p:cNvPr>
          <p:cNvSpPr>
            <a:spLocks noGrp="1"/>
          </p:cNvSpPr>
          <p:nvPr>
            <p:ph idx="1"/>
          </p:nvPr>
        </p:nvSpPr>
        <p:spPr>
          <a:xfrm>
            <a:off x="838200" y="1825625"/>
            <a:ext cx="10515600" cy="4351338"/>
          </a:xfrm>
        </p:spPr>
        <p:txBody>
          <a:bodyPr>
            <a:normAutofit lnSpcReduction="10000"/>
          </a:bodyPr>
          <a:lstStyle/>
          <a:p>
            <a:pPr marL="0" indent="0">
              <a:buNone/>
            </a:pPr>
            <a:r>
              <a:rPr lang="it-IT" dirty="0">
                <a:latin typeface="Times New Roman" panose="02020603050405020304" pitchFamily="18" charset="0"/>
                <a:cs typeface="Times New Roman" panose="02020603050405020304" pitchFamily="18" charset="0"/>
              </a:rPr>
              <a:t>Lo stato di nutrizione e idratazione sono stati valutati mediante una procedura strutturata che utilizza in combinazione dati provenienti da:</a:t>
            </a:r>
          </a:p>
          <a:p>
            <a:r>
              <a:rPr lang="it-IT" dirty="0">
                <a:latin typeface="Times New Roman" panose="02020603050405020304" pitchFamily="18" charset="0"/>
                <a:cs typeface="Times New Roman" panose="02020603050405020304" pitchFamily="18" charset="0"/>
              </a:rPr>
              <a:t>Anamnesi</a:t>
            </a:r>
          </a:p>
          <a:p>
            <a:r>
              <a:rPr lang="it-IT" dirty="0">
                <a:latin typeface="Times New Roman" panose="02020603050405020304" pitchFamily="18" charset="0"/>
                <a:cs typeface="Times New Roman" panose="02020603050405020304" pitchFamily="18" charset="0"/>
              </a:rPr>
              <a:t>Esame obiettivo</a:t>
            </a:r>
          </a:p>
          <a:p>
            <a:r>
              <a:rPr lang="it-IT" dirty="0">
                <a:latin typeface="Times New Roman" panose="02020603050405020304" pitchFamily="18" charset="0"/>
                <a:cs typeface="Times New Roman" panose="02020603050405020304" pitchFamily="18" charset="0"/>
              </a:rPr>
              <a:t>Indagini nutrizionali (QF -24h </a:t>
            </a:r>
            <a:r>
              <a:rPr lang="it-IT" dirty="0" err="1">
                <a:latin typeface="Times New Roman" panose="02020603050405020304" pitchFamily="18" charset="0"/>
                <a:cs typeface="Times New Roman" panose="02020603050405020304" pitchFamily="18" charset="0"/>
              </a:rPr>
              <a:t>recall</a:t>
            </a:r>
            <a:r>
              <a:rPr lang="it-IT" dirty="0">
                <a:latin typeface="Times New Roman" panose="02020603050405020304" pitchFamily="18" charset="0"/>
                <a:cs typeface="Times New Roman" panose="02020603050405020304" pitchFamily="18" charset="0"/>
              </a:rPr>
              <a:t>)</a:t>
            </a:r>
          </a:p>
          <a:p>
            <a:r>
              <a:rPr lang="it-IT" dirty="0">
                <a:latin typeface="Times New Roman" panose="02020603050405020304" pitchFamily="18" charset="0"/>
                <a:cs typeface="Times New Roman" panose="02020603050405020304" pitchFamily="18" charset="0"/>
              </a:rPr>
              <a:t>Indagini sulle bevande e integratori </a:t>
            </a:r>
          </a:p>
          <a:p>
            <a:r>
              <a:rPr lang="it-IT" dirty="0">
                <a:latin typeface="Times New Roman" panose="02020603050405020304" pitchFamily="18" charset="0"/>
                <a:cs typeface="Times New Roman" panose="02020603050405020304" pitchFamily="18" charset="0"/>
              </a:rPr>
              <a:t>Raccolta dati antropometrici</a:t>
            </a:r>
          </a:p>
          <a:p>
            <a:r>
              <a:rPr lang="it-IT" dirty="0" err="1">
                <a:latin typeface="Times New Roman" panose="02020603050405020304" pitchFamily="18" charset="0"/>
                <a:cs typeface="Times New Roman" panose="02020603050405020304" pitchFamily="18" charset="0"/>
              </a:rPr>
              <a:t>Bioimpedenza</a:t>
            </a:r>
            <a:endParaRPr lang="it-IT" dirty="0">
              <a:latin typeface="Times New Roman" panose="02020603050405020304" pitchFamily="18" charset="0"/>
              <a:cs typeface="Times New Roman" panose="02020603050405020304" pitchFamily="18" charset="0"/>
            </a:endParaRPr>
          </a:p>
          <a:p>
            <a:r>
              <a:rPr lang="it-IT" dirty="0">
                <a:latin typeface="Times New Roman" panose="02020603050405020304" pitchFamily="18" charset="0"/>
                <a:cs typeface="Times New Roman" panose="02020603050405020304" pitchFamily="18" charset="0"/>
              </a:rPr>
              <a:t>P.A.</a:t>
            </a:r>
          </a:p>
        </p:txBody>
      </p:sp>
    </p:spTree>
    <p:extLst>
      <p:ext uri="{BB962C8B-B14F-4D97-AF65-F5344CB8AC3E}">
        <p14:creationId xmlns:p14="http://schemas.microsoft.com/office/powerpoint/2010/main" val="2413048419"/>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magine 20">
            <a:extLst>
              <a:ext uri="{FF2B5EF4-FFF2-40B4-BE49-F238E27FC236}">
                <a16:creationId xmlns:a16="http://schemas.microsoft.com/office/drawing/2014/main" id="{4156EDB5-310B-4615-8709-C7B30E5A42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2" name="Titolo 1">
            <a:extLst>
              <a:ext uri="{FF2B5EF4-FFF2-40B4-BE49-F238E27FC236}">
                <a16:creationId xmlns:a16="http://schemas.microsoft.com/office/drawing/2014/main" id="{B7AA23F6-01CE-4393-99CF-C351D26F8FA8}"/>
              </a:ext>
            </a:extLst>
          </p:cNvPr>
          <p:cNvSpPr>
            <a:spLocks noGrp="1"/>
          </p:cNvSpPr>
          <p:nvPr>
            <p:ph type="title"/>
          </p:nvPr>
        </p:nvSpPr>
        <p:spPr>
          <a:xfrm>
            <a:off x="692524" y="327773"/>
            <a:ext cx="10515600" cy="1325563"/>
          </a:xfrm>
        </p:spPr>
        <p:txBody>
          <a:bodyPr>
            <a:normAutofit/>
          </a:bodyPr>
          <a:lstStyle/>
          <a:p>
            <a:pPr algn="ctr"/>
            <a:r>
              <a:rPr lang="it-IT" b="1" dirty="0">
                <a:latin typeface="Times New Roman" panose="02020603050405020304" pitchFamily="18" charset="0"/>
                <a:cs typeface="Times New Roman" panose="02020603050405020304" pitchFamily="18" charset="0"/>
              </a:rPr>
              <a:t>  Risultati</a:t>
            </a:r>
            <a:br>
              <a:rPr lang="it-IT" b="1" dirty="0">
                <a:latin typeface="Times New Roman" panose="02020603050405020304" pitchFamily="18" charset="0"/>
                <a:cs typeface="Times New Roman" panose="02020603050405020304" pitchFamily="18" charset="0"/>
              </a:rPr>
            </a:br>
            <a:r>
              <a:rPr lang="it-IT" sz="3000" b="1" dirty="0">
                <a:latin typeface="Times New Roman" panose="02020603050405020304" pitchFamily="18" charset="0"/>
                <a:cs typeface="Times New Roman" panose="02020603050405020304" pitchFamily="18" charset="0"/>
              </a:rPr>
              <a:t>Variabili antropometriche     e </a:t>
            </a:r>
            <a:r>
              <a:rPr lang="it-IT" sz="3000" b="1" dirty="0" err="1">
                <a:latin typeface="Times New Roman" panose="02020603050405020304" pitchFamily="18" charset="0"/>
                <a:cs typeface="Times New Roman" panose="02020603050405020304" pitchFamily="18" charset="0"/>
              </a:rPr>
              <a:t>bioimpedenziometriche</a:t>
            </a:r>
            <a:endParaRPr lang="it-IT" sz="3000" b="1" dirty="0">
              <a:latin typeface="Times New Roman" panose="02020603050405020304" pitchFamily="18" charset="0"/>
              <a:cs typeface="Times New Roman" panose="02020603050405020304" pitchFamily="18" charset="0"/>
            </a:endParaRPr>
          </a:p>
        </p:txBody>
      </p:sp>
      <p:graphicFrame>
        <p:nvGraphicFramePr>
          <p:cNvPr id="11" name="Tabella 10">
            <a:extLst>
              <a:ext uri="{FF2B5EF4-FFF2-40B4-BE49-F238E27FC236}">
                <a16:creationId xmlns:a16="http://schemas.microsoft.com/office/drawing/2014/main" id="{6E7C07F8-2D4D-45BF-8BD6-EE2BF4CF5374}"/>
              </a:ext>
            </a:extLst>
          </p:cNvPr>
          <p:cNvGraphicFramePr>
            <a:graphicFrameLocks noGrp="1"/>
          </p:cNvGraphicFramePr>
          <p:nvPr>
            <p:extLst>
              <p:ext uri="{D42A27DB-BD31-4B8C-83A1-F6EECF244321}">
                <p14:modId xmlns:p14="http://schemas.microsoft.com/office/powerpoint/2010/main" val="2762639493"/>
              </p:ext>
            </p:extLst>
          </p:nvPr>
        </p:nvGraphicFramePr>
        <p:xfrm>
          <a:off x="632065" y="2019787"/>
          <a:ext cx="5319059" cy="1097280"/>
        </p:xfrm>
        <a:graphic>
          <a:graphicData uri="http://schemas.openxmlformats.org/drawingml/2006/table">
            <a:tbl>
              <a:tblPr firstRow="1" bandRow="1">
                <a:tableStyleId>{073A0DAA-6AF3-43AB-8588-CEC1D06C72B9}</a:tableStyleId>
              </a:tblPr>
              <a:tblGrid>
                <a:gridCol w="2662463">
                  <a:extLst>
                    <a:ext uri="{9D8B030D-6E8A-4147-A177-3AD203B41FA5}">
                      <a16:colId xmlns:a16="http://schemas.microsoft.com/office/drawing/2014/main" val="3604372015"/>
                    </a:ext>
                  </a:extLst>
                </a:gridCol>
                <a:gridCol w="1594278">
                  <a:extLst>
                    <a:ext uri="{9D8B030D-6E8A-4147-A177-3AD203B41FA5}">
                      <a16:colId xmlns:a16="http://schemas.microsoft.com/office/drawing/2014/main" val="661153722"/>
                    </a:ext>
                  </a:extLst>
                </a:gridCol>
                <a:gridCol w="1062318">
                  <a:extLst>
                    <a:ext uri="{9D8B030D-6E8A-4147-A177-3AD203B41FA5}">
                      <a16:colId xmlns:a16="http://schemas.microsoft.com/office/drawing/2014/main" val="2688018809"/>
                    </a:ext>
                  </a:extLst>
                </a:gridCol>
              </a:tblGrid>
              <a:tr h="266028">
                <a:tc gridSpan="2">
                  <a:txBody>
                    <a:bodyPr/>
                    <a:lstStyle/>
                    <a:p>
                      <a:pPr algn="ctr"/>
                      <a:r>
                        <a:rPr lang="it-IT" spc="-50" baseline="0" dirty="0">
                          <a:latin typeface="Times New Roman" panose="02020603050405020304" pitchFamily="18" charset="0"/>
                          <a:cs typeface="Times New Roman" panose="02020603050405020304" pitchFamily="18" charset="0"/>
                        </a:rPr>
                        <a:t>Indice di Massa Corporea (valore medio)</a:t>
                      </a:r>
                    </a:p>
                  </a:txBody>
                  <a:tcPr/>
                </a:tc>
                <a:tc hMerge="1">
                  <a:txBody>
                    <a:bodyPr/>
                    <a:lstStyle/>
                    <a:p>
                      <a:endParaRPr lang="it-IT" dirty="0"/>
                    </a:p>
                  </a:txBody>
                  <a:tcPr/>
                </a:tc>
                <a:tc>
                  <a:txBody>
                    <a:bodyPr/>
                    <a:lstStyle/>
                    <a:p>
                      <a:pPr algn="ctr"/>
                      <a:r>
                        <a:rPr lang="it-IT" dirty="0">
                          <a:latin typeface="Times New Roman" panose="02020603050405020304" pitchFamily="18" charset="0"/>
                          <a:cs typeface="Times New Roman" panose="02020603050405020304" pitchFamily="18" charset="0"/>
                        </a:rPr>
                        <a:t>p&lt;0,001</a:t>
                      </a:r>
                    </a:p>
                  </a:txBody>
                  <a:tcPr/>
                </a:tc>
                <a:extLst>
                  <a:ext uri="{0D108BD9-81ED-4DB2-BD59-A6C34878D82A}">
                    <a16:rowId xmlns:a16="http://schemas.microsoft.com/office/drawing/2014/main" val="471728503"/>
                  </a:ext>
                </a:extLst>
              </a:tr>
              <a:tr h="266028">
                <a:tc>
                  <a:txBody>
                    <a:bodyPr/>
                    <a:lstStyle/>
                    <a:p>
                      <a:pPr algn="ctr"/>
                      <a:r>
                        <a:rPr lang="it-IT" b="1" dirty="0">
                          <a:latin typeface="Times New Roman" panose="02020603050405020304" pitchFamily="18" charset="0"/>
                          <a:cs typeface="Times New Roman" panose="02020603050405020304" pitchFamily="18" charset="0"/>
                        </a:rPr>
                        <a:t>Master</a:t>
                      </a:r>
                    </a:p>
                  </a:txBody>
                  <a:tcPr/>
                </a:tc>
                <a:tc gridSpan="2">
                  <a:txBody>
                    <a:bodyPr/>
                    <a:lstStyle/>
                    <a:p>
                      <a:pPr algn="ctr"/>
                      <a:r>
                        <a:rPr lang="it-IT" b="1" dirty="0">
                          <a:latin typeface="Times New Roman" panose="02020603050405020304" pitchFamily="18" charset="0"/>
                          <a:cs typeface="Times New Roman" panose="02020603050405020304" pitchFamily="18" charset="0"/>
                        </a:rPr>
                        <a:t>Amatori</a:t>
                      </a:r>
                    </a:p>
                  </a:txBody>
                  <a:tcPr/>
                </a:tc>
                <a:tc hMerge="1">
                  <a:txBody>
                    <a:bodyPr/>
                    <a:lstStyle/>
                    <a:p>
                      <a:endParaRPr lang="it-IT" dirty="0"/>
                    </a:p>
                  </a:txBody>
                  <a:tcPr/>
                </a:tc>
                <a:extLst>
                  <a:ext uri="{0D108BD9-81ED-4DB2-BD59-A6C34878D82A}">
                    <a16:rowId xmlns:a16="http://schemas.microsoft.com/office/drawing/2014/main" val="1347728598"/>
                  </a:ext>
                </a:extLst>
              </a:tr>
              <a:tr h="266028">
                <a:tc>
                  <a:txBody>
                    <a:bodyPr/>
                    <a:lstStyle/>
                    <a:p>
                      <a:pPr algn="ctr"/>
                      <a:r>
                        <a:rPr lang="it-IT" dirty="0">
                          <a:latin typeface="Times New Roman" panose="02020603050405020304" pitchFamily="18" charset="0"/>
                          <a:cs typeface="Times New Roman" panose="02020603050405020304" pitchFamily="18" charset="0"/>
                        </a:rPr>
                        <a:t>24,9 normopeso</a:t>
                      </a:r>
                    </a:p>
                  </a:txBody>
                  <a:tcPr/>
                </a:tc>
                <a:tc gridSpan="2">
                  <a:txBody>
                    <a:bodyPr/>
                    <a:lstStyle/>
                    <a:p>
                      <a:pPr algn="ctr"/>
                      <a:r>
                        <a:rPr lang="it-IT" dirty="0">
                          <a:latin typeface="Times New Roman" panose="02020603050405020304" pitchFamily="18" charset="0"/>
                          <a:cs typeface="Times New Roman" panose="02020603050405020304" pitchFamily="18" charset="0"/>
                        </a:rPr>
                        <a:t>29,9 sovrappeso</a:t>
                      </a:r>
                    </a:p>
                  </a:txBody>
                  <a:tcPr/>
                </a:tc>
                <a:tc hMerge="1">
                  <a:txBody>
                    <a:bodyPr/>
                    <a:lstStyle/>
                    <a:p>
                      <a:endParaRPr lang="it-IT" dirty="0"/>
                    </a:p>
                  </a:txBody>
                  <a:tcPr/>
                </a:tc>
                <a:extLst>
                  <a:ext uri="{0D108BD9-81ED-4DB2-BD59-A6C34878D82A}">
                    <a16:rowId xmlns:a16="http://schemas.microsoft.com/office/drawing/2014/main" val="1382617871"/>
                  </a:ext>
                </a:extLst>
              </a:tr>
            </a:tbl>
          </a:graphicData>
        </a:graphic>
      </p:graphicFrame>
      <p:graphicFrame>
        <p:nvGraphicFramePr>
          <p:cNvPr id="14" name="Tabella 13">
            <a:extLst>
              <a:ext uri="{FF2B5EF4-FFF2-40B4-BE49-F238E27FC236}">
                <a16:creationId xmlns:a16="http://schemas.microsoft.com/office/drawing/2014/main" id="{99B49EFD-B522-489C-8F40-2D808F4FCB23}"/>
              </a:ext>
            </a:extLst>
          </p:cNvPr>
          <p:cNvGraphicFramePr>
            <a:graphicFrameLocks noGrp="1"/>
          </p:cNvGraphicFramePr>
          <p:nvPr>
            <p:extLst>
              <p:ext uri="{D42A27DB-BD31-4B8C-83A1-F6EECF244321}">
                <p14:modId xmlns:p14="http://schemas.microsoft.com/office/powerpoint/2010/main" val="3161613361"/>
              </p:ext>
            </p:extLst>
          </p:nvPr>
        </p:nvGraphicFramePr>
        <p:xfrm>
          <a:off x="6572623" y="2096078"/>
          <a:ext cx="5319059" cy="1097280"/>
        </p:xfrm>
        <a:graphic>
          <a:graphicData uri="http://schemas.openxmlformats.org/drawingml/2006/table">
            <a:tbl>
              <a:tblPr firstRow="1" bandRow="1">
                <a:tableStyleId>{073A0DAA-6AF3-43AB-8588-CEC1D06C72B9}</a:tableStyleId>
              </a:tblPr>
              <a:tblGrid>
                <a:gridCol w="2662463">
                  <a:extLst>
                    <a:ext uri="{9D8B030D-6E8A-4147-A177-3AD203B41FA5}">
                      <a16:colId xmlns:a16="http://schemas.microsoft.com/office/drawing/2014/main" val="3604372015"/>
                    </a:ext>
                  </a:extLst>
                </a:gridCol>
                <a:gridCol w="1594278">
                  <a:extLst>
                    <a:ext uri="{9D8B030D-6E8A-4147-A177-3AD203B41FA5}">
                      <a16:colId xmlns:a16="http://schemas.microsoft.com/office/drawing/2014/main" val="661153722"/>
                    </a:ext>
                  </a:extLst>
                </a:gridCol>
                <a:gridCol w="1062318">
                  <a:extLst>
                    <a:ext uri="{9D8B030D-6E8A-4147-A177-3AD203B41FA5}">
                      <a16:colId xmlns:a16="http://schemas.microsoft.com/office/drawing/2014/main" val="2688018809"/>
                    </a:ext>
                  </a:extLst>
                </a:gridCol>
              </a:tblGrid>
              <a:tr h="266028">
                <a:tc gridSpan="2">
                  <a:txBody>
                    <a:bodyPr/>
                    <a:lstStyle/>
                    <a:p>
                      <a:pPr algn="ctr"/>
                      <a:r>
                        <a:rPr lang="it-IT" spc="-50" baseline="0" dirty="0">
                          <a:latin typeface="Times New Roman" panose="02020603050405020304" pitchFamily="18" charset="0"/>
                          <a:cs typeface="Times New Roman" panose="02020603050405020304" pitchFamily="18" charset="0"/>
                        </a:rPr>
                        <a:t>Metabolismo Basale (valore medio)</a:t>
                      </a:r>
                    </a:p>
                  </a:txBody>
                  <a:tcPr/>
                </a:tc>
                <a:tc hMerge="1">
                  <a:txBody>
                    <a:bodyPr/>
                    <a:lstStyle/>
                    <a:p>
                      <a:endParaRPr lang="it-IT" dirty="0"/>
                    </a:p>
                  </a:txBody>
                  <a:tcPr/>
                </a:tc>
                <a:tc>
                  <a:txBody>
                    <a:bodyPr/>
                    <a:lstStyle/>
                    <a:p>
                      <a:pPr algn="ctr"/>
                      <a:r>
                        <a:rPr lang="it-IT" dirty="0">
                          <a:latin typeface="Times New Roman" panose="02020603050405020304" pitchFamily="18" charset="0"/>
                          <a:cs typeface="Times New Roman" panose="02020603050405020304" pitchFamily="18" charset="0"/>
                        </a:rPr>
                        <a:t>p&lt;0,03</a:t>
                      </a:r>
                    </a:p>
                  </a:txBody>
                  <a:tcPr/>
                </a:tc>
                <a:extLst>
                  <a:ext uri="{0D108BD9-81ED-4DB2-BD59-A6C34878D82A}">
                    <a16:rowId xmlns:a16="http://schemas.microsoft.com/office/drawing/2014/main" val="471728503"/>
                  </a:ext>
                </a:extLst>
              </a:tr>
              <a:tr h="266028">
                <a:tc>
                  <a:txBody>
                    <a:bodyPr/>
                    <a:lstStyle/>
                    <a:p>
                      <a:pPr algn="ctr"/>
                      <a:r>
                        <a:rPr lang="it-IT" b="1" dirty="0">
                          <a:latin typeface="Times New Roman" panose="02020603050405020304" pitchFamily="18" charset="0"/>
                          <a:cs typeface="Times New Roman" panose="02020603050405020304" pitchFamily="18" charset="0"/>
                        </a:rPr>
                        <a:t>Master</a:t>
                      </a:r>
                    </a:p>
                  </a:txBody>
                  <a:tcPr/>
                </a:tc>
                <a:tc gridSpan="2">
                  <a:txBody>
                    <a:bodyPr/>
                    <a:lstStyle/>
                    <a:p>
                      <a:pPr algn="ctr"/>
                      <a:r>
                        <a:rPr lang="it-IT" b="1" dirty="0">
                          <a:latin typeface="Times New Roman" panose="02020603050405020304" pitchFamily="18" charset="0"/>
                          <a:cs typeface="Times New Roman" panose="02020603050405020304" pitchFamily="18" charset="0"/>
                        </a:rPr>
                        <a:t>Amatori</a:t>
                      </a:r>
                    </a:p>
                  </a:txBody>
                  <a:tcPr/>
                </a:tc>
                <a:tc hMerge="1">
                  <a:txBody>
                    <a:bodyPr/>
                    <a:lstStyle/>
                    <a:p>
                      <a:endParaRPr lang="it-IT" dirty="0"/>
                    </a:p>
                  </a:txBody>
                  <a:tcPr/>
                </a:tc>
                <a:extLst>
                  <a:ext uri="{0D108BD9-81ED-4DB2-BD59-A6C34878D82A}">
                    <a16:rowId xmlns:a16="http://schemas.microsoft.com/office/drawing/2014/main" val="1347728598"/>
                  </a:ext>
                </a:extLst>
              </a:tr>
              <a:tr h="266028">
                <a:tc>
                  <a:txBody>
                    <a:bodyPr/>
                    <a:lstStyle/>
                    <a:p>
                      <a:pPr algn="ctr"/>
                      <a:r>
                        <a:rPr lang="it-IT" dirty="0">
                          <a:latin typeface="Times New Roman" panose="02020603050405020304" pitchFamily="18" charset="0"/>
                          <a:cs typeface="Times New Roman" panose="02020603050405020304" pitchFamily="18" charset="0"/>
                        </a:rPr>
                        <a:t>1950 kcal</a:t>
                      </a:r>
                    </a:p>
                  </a:txBody>
                  <a:tcPr/>
                </a:tc>
                <a:tc gridSpan="2">
                  <a:txBody>
                    <a:bodyPr/>
                    <a:lstStyle/>
                    <a:p>
                      <a:pPr algn="ctr"/>
                      <a:r>
                        <a:rPr lang="it-IT" dirty="0">
                          <a:latin typeface="Times New Roman" panose="02020603050405020304" pitchFamily="18" charset="0"/>
                          <a:cs typeface="Times New Roman" panose="02020603050405020304" pitchFamily="18" charset="0"/>
                        </a:rPr>
                        <a:t>1750 kcal</a:t>
                      </a:r>
                    </a:p>
                  </a:txBody>
                  <a:tcPr/>
                </a:tc>
                <a:tc hMerge="1">
                  <a:txBody>
                    <a:bodyPr/>
                    <a:lstStyle/>
                    <a:p>
                      <a:endParaRPr lang="it-IT" dirty="0"/>
                    </a:p>
                  </a:txBody>
                  <a:tcPr/>
                </a:tc>
                <a:extLst>
                  <a:ext uri="{0D108BD9-81ED-4DB2-BD59-A6C34878D82A}">
                    <a16:rowId xmlns:a16="http://schemas.microsoft.com/office/drawing/2014/main" val="1382617871"/>
                  </a:ext>
                </a:extLst>
              </a:tr>
            </a:tbl>
          </a:graphicData>
        </a:graphic>
      </p:graphicFrame>
      <p:graphicFrame>
        <p:nvGraphicFramePr>
          <p:cNvPr id="15" name="Tabella 14">
            <a:extLst>
              <a:ext uri="{FF2B5EF4-FFF2-40B4-BE49-F238E27FC236}">
                <a16:creationId xmlns:a16="http://schemas.microsoft.com/office/drawing/2014/main" id="{0C5F97C3-6E3E-41C7-A6A1-61AE0B03AE19}"/>
              </a:ext>
            </a:extLst>
          </p:cNvPr>
          <p:cNvGraphicFramePr>
            <a:graphicFrameLocks noGrp="1"/>
          </p:cNvGraphicFramePr>
          <p:nvPr>
            <p:extLst>
              <p:ext uri="{D42A27DB-BD31-4B8C-83A1-F6EECF244321}">
                <p14:modId xmlns:p14="http://schemas.microsoft.com/office/powerpoint/2010/main" val="1986151118"/>
              </p:ext>
            </p:extLst>
          </p:nvPr>
        </p:nvGraphicFramePr>
        <p:xfrm>
          <a:off x="516964" y="3639352"/>
          <a:ext cx="5319059" cy="1097280"/>
        </p:xfrm>
        <a:graphic>
          <a:graphicData uri="http://schemas.openxmlformats.org/drawingml/2006/table">
            <a:tbl>
              <a:tblPr firstRow="1" bandRow="1">
                <a:tableStyleId>{073A0DAA-6AF3-43AB-8588-CEC1D06C72B9}</a:tableStyleId>
              </a:tblPr>
              <a:tblGrid>
                <a:gridCol w="2662463">
                  <a:extLst>
                    <a:ext uri="{9D8B030D-6E8A-4147-A177-3AD203B41FA5}">
                      <a16:colId xmlns:a16="http://schemas.microsoft.com/office/drawing/2014/main" val="3604372015"/>
                    </a:ext>
                  </a:extLst>
                </a:gridCol>
                <a:gridCol w="1594278">
                  <a:extLst>
                    <a:ext uri="{9D8B030D-6E8A-4147-A177-3AD203B41FA5}">
                      <a16:colId xmlns:a16="http://schemas.microsoft.com/office/drawing/2014/main" val="661153722"/>
                    </a:ext>
                  </a:extLst>
                </a:gridCol>
                <a:gridCol w="1062318">
                  <a:extLst>
                    <a:ext uri="{9D8B030D-6E8A-4147-A177-3AD203B41FA5}">
                      <a16:colId xmlns:a16="http://schemas.microsoft.com/office/drawing/2014/main" val="2688018809"/>
                    </a:ext>
                  </a:extLst>
                </a:gridCol>
              </a:tblGrid>
              <a:tr h="266028">
                <a:tc gridSpan="2">
                  <a:txBody>
                    <a:bodyPr/>
                    <a:lstStyle/>
                    <a:p>
                      <a:pPr algn="ctr"/>
                      <a:r>
                        <a:rPr lang="it-IT" spc="-50" baseline="0" dirty="0">
                          <a:latin typeface="Times New Roman" panose="02020603050405020304" pitchFamily="18" charset="0"/>
                          <a:cs typeface="Times New Roman" panose="02020603050405020304" pitchFamily="18" charset="0"/>
                        </a:rPr>
                        <a:t>Circonferenza Vita (valore medio)</a:t>
                      </a:r>
                    </a:p>
                  </a:txBody>
                  <a:tcPr/>
                </a:tc>
                <a:tc hMerge="1">
                  <a:txBody>
                    <a:bodyPr/>
                    <a:lstStyle/>
                    <a:p>
                      <a:endParaRPr lang="it-IT" dirty="0"/>
                    </a:p>
                  </a:txBody>
                  <a:tcPr/>
                </a:tc>
                <a:tc>
                  <a:txBody>
                    <a:bodyPr/>
                    <a:lstStyle/>
                    <a:p>
                      <a:pPr algn="ctr"/>
                      <a:r>
                        <a:rPr lang="it-IT" dirty="0">
                          <a:latin typeface="Times New Roman" panose="02020603050405020304" pitchFamily="18" charset="0"/>
                          <a:cs typeface="Times New Roman" panose="02020603050405020304" pitchFamily="18" charset="0"/>
                        </a:rPr>
                        <a:t>p&lt;0,02</a:t>
                      </a:r>
                    </a:p>
                  </a:txBody>
                  <a:tcPr/>
                </a:tc>
                <a:extLst>
                  <a:ext uri="{0D108BD9-81ED-4DB2-BD59-A6C34878D82A}">
                    <a16:rowId xmlns:a16="http://schemas.microsoft.com/office/drawing/2014/main" val="471728503"/>
                  </a:ext>
                </a:extLst>
              </a:tr>
              <a:tr h="266028">
                <a:tc>
                  <a:txBody>
                    <a:bodyPr/>
                    <a:lstStyle/>
                    <a:p>
                      <a:pPr algn="ctr"/>
                      <a:r>
                        <a:rPr lang="it-IT" b="1" dirty="0">
                          <a:latin typeface="Times New Roman" panose="02020603050405020304" pitchFamily="18" charset="0"/>
                          <a:cs typeface="Times New Roman" panose="02020603050405020304" pitchFamily="18" charset="0"/>
                        </a:rPr>
                        <a:t>Master</a:t>
                      </a:r>
                    </a:p>
                  </a:txBody>
                  <a:tcPr/>
                </a:tc>
                <a:tc gridSpan="2">
                  <a:txBody>
                    <a:bodyPr/>
                    <a:lstStyle/>
                    <a:p>
                      <a:pPr algn="ctr"/>
                      <a:r>
                        <a:rPr lang="it-IT" b="1" dirty="0">
                          <a:latin typeface="Times New Roman" panose="02020603050405020304" pitchFamily="18" charset="0"/>
                          <a:cs typeface="Times New Roman" panose="02020603050405020304" pitchFamily="18" charset="0"/>
                        </a:rPr>
                        <a:t>Amatori</a:t>
                      </a:r>
                    </a:p>
                  </a:txBody>
                  <a:tcPr/>
                </a:tc>
                <a:tc hMerge="1">
                  <a:txBody>
                    <a:bodyPr/>
                    <a:lstStyle/>
                    <a:p>
                      <a:endParaRPr lang="it-IT" dirty="0"/>
                    </a:p>
                  </a:txBody>
                  <a:tcPr/>
                </a:tc>
                <a:extLst>
                  <a:ext uri="{0D108BD9-81ED-4DB2-BD59-A6C34878D82A}">
                    <a16:rowId xmlns:a16="http://schemas.microsoft.com/office/drawing/2014/main" val="1347728598"/>
                  </a:ext>
                </a:extLst>
              </a:tr>
              <a:tr h="266028">
                <a:tc>
                  <a:txBody>
                    <a:bodyPr/>
                    <a:lstStyle/>
                    <a:p>
                      <a:pPr algn="ctr"/>
                      <a:r>
                        <a:rPr lang="it-IT" dirty="0">
                          <a:latin typeface="Times New Roman" panose="02020603050405020304" pitchFamily="18" charset="0"/>
                          <a:cs typeface="Times New Roman" panose="02020603050405020304" pitchFamily="18" charset="0"/>
                        </a:rPr>
                        <a:t>87,5 cm</a:t>
                      </a:r>
                    </a:p>
                  </a:txBody>
                  <a:tcPr/>
                </a:tc>
                <a:tc gridSpan="2">
                  <a:txBody>
                    <a:bodyPr/>
                    <a:lstStyle/>
                    <a:p>
                      <a:pPr algn="ctr"/>
                      <a:r>
                        <a:rPr lang="it-IT" dirty="0">
                          <a:latin typeface="Times New Roman" panose="02020603050405020304" pitchFamily="18" charset="0"/>
                          <a:cs typeface="Times New Roman" panose="02020603050405020304" pitchFamily="18" charset="0"/>
                        </a:rPr>
                        <a:t>108,1 cm (</a:t>
                      </a:r>
                      <a:r>
                        <a:rPr lang="it-IT" dirty="0" err="1">
                          <a:latin typeface="Times New Roman" panose="02020603050405020304" pitchFamily="18" charset="0"/>
                          <a:cs typeface="Times New Roman" panose="02020603050405020304" pitchFamily="18" charset="0"/>
                        </a:rPr>
                        <a:t>cut</a:t>
                      </a:r>
                      <a:r>
                        <a:rPr lang="it-IT" dirty="0">
                          <a:latin typeface="Times New Roman" panose="02020603050405020304" pitchFamily="18" charset="0"/>
                          <a:cs typeface="Times New Roman" panose="02020603050405020304" pitchFamily="18" charset="0"/>
                        </a:rPr>
                        <a:t> off 102 cm)</a:t>
                      </a:r>
                    </a:p>
                  </a:txBody>
                  <a:tcPr/>
                </a:tc>
                <a:tc hMerge="1">
                  <a:txBody>
                    <a:bodyPr/>
                    <a:lstStyle/>
                    <a:p>
                      <a:endParaRPr lang="it-IT" dirty="0"/>
                    </a:p>
                  </a:txBody>
                  <a:tcPr/>
                </a:tc>
                <a:extLst>
                  <a:ext uri="{0D108BD9-81ED-4DB2-BD59-A6C34878D82A}">
                    <a16:rowId xmlns:a16="http://schemas.microsoft.com/office/drawing/2014/main" val="1382617871"/>
                  </a:ext>
                </a:extLst>
              </a:tr>
            </a:tbl>
          </a:graphicData>
        </a:graphic>
      </p:graphicFrame>
      <p:graphicFrame>
        <p:nvGraphicFramePr>
          <p:cNvPr id="16" name="Tabella 15">
            <a:extLst>
              <a:ext uri="{FF2B5EF4-FFF2-40B4-BE49-F238E27FC236}">
                <a16:creationId xmlns:a16="http://schemas.microsoft.com/office/drawing/2014/main" id="{7F4709E3-6AC6-4246-ADE4-5D15D7AD5C1B}"/>
              </a:ext>
            </a:extLst>
          </p:cNvPr>
          <p:cNvGraphicFramePr>
            <a:graphicFrameLocks noGrp="1"/>
          </p:cNvGraphicFramePr>
          <p:nvPr>
            <p:extLst>
              <p:ext uri="{D42A27DB-BD31-4B8C-83A1-F6EECF244321}">
                <p14:modId xmlns:p14="http://schemas.microsoft.com/office/powerpoint/2010/main" val="534444972"/>
              </p:ext>
            </p:extLst>
          </p:nvPr>
        </p:nvGraphicFramePr>
        <p:xfrm>
          <a:off x="6572623" y="3636100"/>
          <a:ext cx="5319059" cy="1097280"/>
        </p:xfrm>
        <a:graphic>
          <a:graphicData uri="http://schemas.openxmlformats.org/drawingml/2006/table">
            <a:tbl>
              <a:tblPr firstRow="1" bandRow="1">
                <a:tableStyleId>{073A0DAA-6AF3-43AB-8588-CEC1D06C72B9}</a:tableStyleId>
              </a:tblPr>
              <a:tblGrid>
                <a:gridCol w="2662463">
                  <a:extLst>
                    <a:ext uri="{9D8B030D-6E8A-4147-A177-3AD203B41FA5}">
                      <a16:colId xmlns:a16="http://schemas.microsoft.com/office/drawing/2014/main" val="3604372015"/>
                    </a:ext>
                  </a:extLst>
                </a:gridCol>
                <a:gridCol w="1594278">
                  <a:extLst>
                    <a:ext uri="{9D8B030D-6E8A-4147-A177-3AD203B41FA5}">
                      <a16:colId xmlns:a16="http://schemas.microsoft.com/office/drawing/2014/main" val="661153722"/>
                    </a:ext>
                  </a:extLst>
                </a:gridCol>
                <a:gridCol w="1062318">
                  <a:extLst>
                    <a:ext uri="{9D8B030D-6E8A-4147-A177-3AD203B41FA5}">
                      <a16:colId xmlns:a16="http://schemas.microsoft.com/office/drawing/2014/main" val="2688018809"/>
                    </a:ext>
                  </a:extLst>
                </a:gridCol>
              </a:tblGrid>
              <a:tr h="266028">
                <a:tc gridSpan="2">
                  <a:txBody>
                    <a:bodyPr/>
                    <a:lstStyle/>
                    <a:p>
                      <a:pPr algn="ctr"/>
                      <a:r>
                        <a:rPr lang="it-IT" spc="-50" baseline="0" dirty="0">
                          <a:latin typeface="Times New Roman" panose="02020603050405020304" pitchFamily="18" charset="0"/>
                          <a:cs typeface="Times New Roman" panose="02020603050405020304" pitchFamily="18" charset="0"/>
                        </a:rPr>
                        <a:t>Rapporto Vita/Fianchi (valore medio)</a:t>
                      </a:r>
                    </a:p>
                  </a:txBody>
                  <a:tcPr/>
                </a:tc>
                <a:tc hMerge="1">
                  <a:txBody>
                    <a:bodyPr/>
                    <a:lstStyle/>
                    <a:p>
                      <a:endParaRPr lang="it-IT" dirty="0"/>
                    </a:p>
                  </a:txBody>
                  <a:tcPr/>
                </a:tc>
                <a:tc>
                  <a:txBody>
                    <a:bodyPr/>
                    <a:lstStyle/>
                    <a:p>
                      <a:pPr algn="ctr"/>
                      <a:r>
                        <a:rPr lang="it-IT" dirty="0" err="1">
                          <a:latin typeface="Times New Roman" panose="02020603050405020304" pitchFamily="18" charset="0"/>
                          <a:cs typeface="Times New Roman" panose="02020603050405020304" pitchFamily="18" charset="0"/>
                        </a:rPr>
                        <a:t>n.s.</a:t>
                      </a:r>
                      <a:endParaRPr lang="it-IT"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71728503"/>
                  </a:ext>
                </a:extLst>
              </a:tr>
              <a:tr h="266028">
                <a:tc>
                  <a:txBody>
                    <a:bodyPr/>
                    <a:lstStyle/>
                    <a:p>
                      <a:pPr algn="ctr"/>
                      <a:r>
                        <a:rPr lang="it-IT" b="1" dirty="0">
                          <a:latin typeface="Times New Roman" panose="02020603050405020304" pitchFamily="18" charset="0"/>
                          <a:cs typeface="Times New Roman" panose="02020603050405020304" pitchFamily="18" charset="0"/>
                        </a:rPr>
                        <a:t>Master</a:t>
                      </a:r>
                    </a:p>
                  </a:txBody>
                  <a:tcPr/>
                </a:tc>
                <a:tc gridSpan="2">
                  <a:txBody>
                    <a:bodyPr/>
                    <a:lstStyle/>
                    <a:p>
                      <a:pPr algn="ctr"/>
                      <a:r>
                        <a:rPr lang="it-IT" b="1" dirty="0">
                          <a:latin typeface="Times New Roman" panose="02020603050405020304" pitchFamily="18" charset="0"/>
                          <a:cs typeface="Times New Roman" panose="02020603050405020304" pitchFamily="18" charset="0"/>
                        </a:rPr>
                        <a:t>Amatori</a:t>
                      </a:r>
                    </a:p>
                  </a:txBody>
                  <a:tcPr/>
                </a:tc>
                <a:tc hMerge="1">
                  <a:txBody>
                    <a:bodyPr/>
                    <a:lstStyle/>
                    <a:p>
                      <a:endParaRPr lang="it-IT" dirty="0"/>
                    </a:p>
                  </a:txBody>
                  <a:tcPr/>
                </a:tc>
                <a:extLst>
                  <a:ext uri="{0D108BD9-81ED-4DB2-BD59-A6C34878D82A}">
                    <a16:rowId xmlns:a16="http://schemas.microsoft.com/office/drawing/2014/main" val="1347728598"/>
                  </a:ext>
                </a:extLst>
              </a:tr>
              <a:tr h="266028">
                <a:tc>
                  <a:txBody>
                    <a:bodyPr/>
                    <a:lstStyle/>
                    <a:p>
                      <a:pPr algn="ctr"/>
                      <a:r>
                        <a:rPr lang="it-IT" dirty="0">
                          <a:latin typeface="Times New Roman" panose="02020603050405020304" pitchFamily="18" charset="0"/>
                          <a:cs typeface="Times New Roman" panose="02020603050405020304" pitchFamily="18" charset="0"/>
                        </a:rPr>
                        <a:t>0,95</a:t>
                      </a:r>
                    </a:p>
                  </a:txBody>
                  <a:tcPr/>
                </a:tc>
                <a:tc gridSpan="2">
                  <a:txBody>
                    <a:bodyPr/>
                    <a:lstStyle/>
                    <a:p>
                      <a:pPr algn="ctr"/>
                      <a:r>
                        <a:rPr lang="it-IT" dirty="0">
                          <a:latin typeface="Times New Roman" panose="02020603050405020304" pitchFamily="18" charset="0"/>
                          <a:cs typeface="Times New Roman" panose="02020603050405020304" pitchFamily="18" charset="0"/>
                        </a:rPr>
                        <a:t>0,97</a:t>
                      </a:r>
                    </a:p>
                  </a:txBody>
                  <a:tcPr/>
                </a:tc>
                <a:tc hMerge="1">
                  <a:txBody>
                    <a:bodyPr/>
                    <a:lstStyle/>
                    <a:p>
                      <a:endParaRPr lang="it-IT" dirty="0"/>
                    </a:p>
                  </a:txBody>
                  <a:tcPr/>
                </a:tc>
                <a:extLst>
                  <a:ext uri="{0D108BD9-81ED-4DB2-BD59-A6C34878D82A}">
                    <a16:rowId xmlns:a16="http://schemas.microsoft.com/office/drawing/2014/main" val="1382617871"/>
                  </a:ext>
                </a:extLst>
              </a:tr>
            </a:tbl>
          </a:graphicData>
        </a:graphic>
      </p:graphicFrame>
      <p:graphicFrame>
        <p:nvGraphicFramePr>
          <p:cNvPr id="17" name="Tabella 16">
            <a:extLst>
              <a:ext uri="{FF2B5EF4-FFF2-40B4-BE49-F238E27FC236}">
                <a16:creationId xmlns:a16="http://schemas.microsoft.com/office/drawing/2014/main" id="{E3935968-547D-48F9-8687-04196CEC1B6C}"/>
              </a:ext>
            </a:extLst>
          </p:cNvPr>
          <p:cNvGraphicFramePr>
            <a:graphicFrameLocks noGrp="1"/>
          </p:cNvGraphicFramePr>
          <p:nvPr>
            <p:extLst>
              <p:ext uri="{D42A27DB-BD31-4B8C-83A1-F6EECF244321}">
                <p14:modId xmlns:p14="http://schemas.microsoft.com/office/powerpoint/2010/main" val="3695268340"/>
              </p:ext>
            </p:extLst>
          </p:nvPr>
        </p:nvGraphicFramePr>
        <p:xfrm>
          <a:off x="1350681" y="5181000"/>
          <a:ext cx="5319059" cy="1371600"/>
        </p:xfrm>
        <a:graphic>
          <a:graphicData uri="http://schemas.openxmlformats.org/drawingml/2006/table">
            <a:tbl>
              <a:tblPr firstRow="1" bandRow="1">
                <a:tableStyleId>{073A0DAA-6AF3-43AB-8588-CEC1D06C72B9}</a:tableStyleId>
              </a:tblPr>
              <a:tblGrid>
                <a:gridCol w="2662463">
                  <a:extLst>
                    <a:ext uri="{9D8B030D-6E8A-4147-A177-3AD203B41FA5}">
                      <a16:colId xmlns:a16="http://schemas.microsoft.com/office/drawing/2014/main" val="3604372015"/>
                    </a:ext>
                  </a:extLst>
                </a:gridCol>
                <a:gridCol w="1594278">
                  <a:extLst>
                    <a:ext uri="{9D8B030D-6E8A-4147-A177-3AD203B41FA5}">
                      <a16:colId xmlns:a16="http://schemas.microsoft.com/office/drawing/2014/main" val="661153722"/>
                    </a:ext>
                  </a:extLst>
                </a:gridCol>
                <a:gridCol w="1062318">
                  <a:extLst>
                    <a:ext uri="{9D8B030D-6E8A-4147-A177-3AD203B41FA5}">
                      <a16:colId xmlns:a16="http://schemas.microsoft.com/office/drawing/2014/main" val="2688018809"/>
                    </a:ext>
                  </a:extLst>
                </a:gridCol>
              </a:tblGrid>
              <a:tr h="266028">
                <a:tc gridSpan="2">
                  <a:txBody>
                    <a:bodyPr/>
                    <a:lstStyle/>
                    <a:p>
                      <a:pPr algn="ctr"/>
                      <a:r>
                        <a:rPr lang="it-IT" spc="-50" baseline="0" dirty="0">
                          <a:latin typeface="Times New Roman" panose="02020603050405020304" pitchFamily="18" charset="0"/>
                          <a:cs typeface="Times New Roman" panose="02020603050405020304" pitchFamily="18" charset="0"/>
                        </a:rPr>
                        <a:t>Pressione arteriosa (valore medio)</a:t>
                      </a:r>
                    </a:p>
                  </a:txBody>
                  <a:tcPr/>
                </a:tc>
                <a:tc hMerge="1">
                  <a:txBody>
                    <a:bodyPr/>
                    <a:lstStyle/>
                    <a:p>
                      <a:endParaRPr lang="it-IT" dirty="0"/>
                    </a:p>
                  </a:txBody>
                  <a:tcPr/>
                </a:tc>
                <a:tc>
                  <a:txBody>
                    <a:bodyPr/>
                    <a:lstStyle/>
                    <a:p>
                      <a:pPr algn="ctr"/>
                      <a:r>
                        <a:rPr lang="it-IT" dirty="0">
                          <a:latin typeface="Times New Roman" panose="02020603050405020304" pitchFamily="18" charset="0"/>
                          <a:cs typeface="Times New Roman" panose="02020603050405020304" pitchFamily="18" charset="0"/>
                        </a:rPr>
                        <a:t>p&lt;0,02</a:t>
                      </a:r>
                    </a:p>
                  </a:txBody>
                  <a:tcPr/>
                </a:tc>
                <a:extLst>
                  <a:ext uri="{0D108BD9-81ED-4DB2-BD59-A6C34878D82A}">
                    <a16:rowId xmlns:a16="http://schemas.microsoft.com/office/drawing/2014/main" val="471728503"/>
                  </a:ext>
                </a:extLst>
              </a:tr>
              <a:tr h="266028">
                <a:tc>
                  <a:txBody>
                    <a:bodyPr/>
                    <a:lstStyle/>
                    <a:p>
                      <a:pPr algn="ctr"/>
                      <a:r>
                        <a:rPr lang="it-IT" b="1" dirty="0">
                          <a:latin typeface="Times New Roman" panose="02020603050405020304" pitchFamily="18" charset="0"/>
                          <a:cs typeface="Times New Roman" panose="02020603050405020304" pitchFamily="18" charset="0"/>
                        </a:rPr>
                        <a:t>Master</a:t>
                      </a:r>
                    </a:p>
                  </a:txBody>
                  <a:tcPr/>
                </a:tc>
                <a:tc gridSpan="2">
                  <a:txBody>
                    <a:bodyPr/>
                    <a:lstStyle/>
                    <a:p>
                      <a:pPr algn="ctr"/>
                      <a:r>
                        <a:rPr lang="it-IT" b="1" dirty="0">
                          <a:latin typeface="Times New Roman" panose="02020603050405020304" pitchFamily="18" charset="0"/>
                          <a:cs typeface="Times New Roman" panose="02020603050405020304" pitchFamily="18" charset="0"/>
                        </a:rPr>
                        <a:t>Amatori</a:t>
                      </a:r>
                    </a:p>
                  </a:txBody>
                  <a:tcPr/>
                </a:tc>
                <a:tc hMerge="1">
                  <a:txBody>
                    <a:bodyPr/>
                    <a:lstStyle/>
                    <a:p>
                      <a:endParaRPr lang="it-IT" dirty="0"/>
                    </a:p>
                  </a:txBody>
                  <a:tcPr/>
                </a:tc>
                <a:extLst>
                  <a:ext uri="{0D108BD9-81ED-4DB2-BD59-A6C34878D82A}">
                    <a16:rowId xmlns:a16="http://schemas.microsoft.com/office/drawing/2014/main" val="1347728598"/>
                  </a:ext>
                </a:extLst>
              </a:tr>
              <a:tr h="266028">
                <a:tc>
                  <a:txBody>
                    <a:bodyPr/>
                    <a:lstStyle/>
                    <a:p>
                      <a:pPr algn="ctr"/>
                      <a:r>
                        <a:rPr lang="it-IT" dirty="0">
                          <a:latin typeface="Times New Roman" panose="02020603050405020304" pitchFamily="18" charset="0"/>
                          <a:cs typeface="Times New Roman" panose="02020603050405020304" pitchFamily="18" charset="0"/>
                        </a:rPr>
                        <a:t>Sistolica 115 mmHg</a:t>
                      </a:r>
                      <a:br>
                        <a:rPr lang="it-IT" dirty="0">
                          <a:latin typeface="Times New Roman" panose="02020603050405020304" pitchFamily="18" charset="0"/>
                          <a:cs typeface="Times New Roman" panose="02020603050405020304" pitchFamily="18" charset="0"/>
                        </a:rPr>
                      </a:br>
                      <a:r>
                        <a:rPr lang="it-IT" dirty="0">
                          <a:latin typeface="Times New Roman" panose="02020603050405020304" pitchFamily="18" charset="0"/>
                          <a:cs typeface="Times New Roman" panose="02020603050405020304" pitchFamily="18" charset="0"/>
                        </a:rPr>
                        <a:t>Diastolica 75 mmHg</a:t>
                      </a:r>
                    </a:p>
                  </a:txBody>
                  <a:tcPr/>
                </a:tc>
                <a:tc gridSpan="2">
                  <a:txBody>
                    <a:bodyPr/>
                    <a:lstStyle/>
                    <a:p>
                      <a:pPr algn="ctr"/>
                      <a:r>
                        <a:rPr lang="it-IT" dirty="0">
                          <a:latin typeface="Times New Roman" panose="02020603050405020304" pitchFamily="18" charset="0"/>
                          <a:cs typeface="Times New Roman" panose="02020603050405020304" pitchFamily="18" charset="0"/>
                        </a:rPr>
                        <a:t>Sistolica 118 mm Hg</a:t>
                      </a:r>
                      <a:br>
                        <a:rPr lang="it-IT" dirty="0">
                          <a:latin typeface="Times New Roman" panose="02020603050405020304" pitchFamily="18" charset="0"/>
                          <a:cs typeface="Times New Roman" panose="02020603050405020304" pitchFamily="18" charset="0"/>
                        </a:rPr>
                      </a:br>
                      <a:r>
                        <a:rPr lang="it-IT" dirty="0">
                          <a:latin typeface="Times New Roman" panose="02020603050405020304" pitchFamily="18" charset="0"/>
                          <a:cs typeface="Times New Roman" panose="02020603050405020304" pitchFamily="18" charset="0"/>
                        </a:rPr>
                        <a:t>Diastolica 80 mm Hg</a:t>
                      </a:r>
                    </a:p>
                  </a:txBody>
                  <a:tcPr/>
                </a:tc>
                <a:tc hMerge="1">
                  <a:txBody>
                    <a:bodyPr/>
                    <a:lstStyle/>
                    <a:p>
                      <a:endParaRPr lang="it-IT" dirty="0"/>
                    </a:p>
                  </a:txBody>
                  <a:tcPr/>
                </a:tc>
                <a:extLst>
                  <a:ext uri="{0D108BD9-81ED-4DB2-BD59-A6C34878D82A}">
                    <a16:rowId xmlns:a16="http://schemas.microsoft.com/office/drawing/2014/main" val="1382617871"/>
                  </a:ext>
                </a:extLst>
              </a:tr>
            </a:tbl>
          </a:graphicData>
        </a:graphic>
      </p:graphicFrame>
    </p:spTree>
    <p:extLst>
      <p:ext uri="{BB962C8B-B14F-4D97-AF65-F5344CB8AC3E}">
        <p14:creationId xmlns:p14="http://schemas.microsoft.com/office/powerpoint/2010/main" val="3542393368"/>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magine 17" descr="Immagine che contiene testo, mappa&#10;&#10;Descrizione generata con affidabilità elevata">
            <a:extLst>
              <a:ext uri="{FF2B5EF4-FFF2-40B4-BE49-F238E27FC236}">
                <a16:creationId xmlns:a16="http://schemas.microsoft.com/office/drawing/2014/main" id="{E34D1D43-B52D-4BE7-955E-DD4ABE3B73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11" name="Titolo 1">
            <a:extLst>
              <a:ext uri="{FF2B5EF4-FFF2-40B4-BE49-F238E27FC236}">
                <a16:creationId xmlns:a16="http://schemas.microsoft.com/office/drawing/2014/main" id="{85B0B314-2034-4E27-A0D0-4482E9734D04}"/>
              </a:ext>
            </a:extLst>
          </p:cNvPr>
          <p:cNvSpPr txBox="1">
            <a:spLocks/>
          </p:cNvSpPr>
          <p:nvPr/>
        </p:nvSpPr>
        <p:spPr>
          <a:xfrm>
            <a:off x="459441" y="22201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b="1" dirty="0">
                <a:latin typeface="Times New Roman" panose="02020603050405020304" pitchFamily="18" charset="0"/>
                <a:cs typeface="Times New Roman" panose="02020603050405020304" pitchFamily="18" charset="0"/>
              </a:rPr>
              <a:t>Risultati</a:t>
            </a:r>
            <a:br>
              <a:rPr lang="it-IT" b="1" dirty="0">
                <a:latin typeface="Times New Roman" panose="02020603050405020304" pitchFamily="18" charset="0"/>
                <a:cs typeface="Times New Roman" panose="02020603050405020304" pitchFamily="18" charset="0"/>
              </a:rPr>
            </a:br>
            <a:r>
              <a:rPr lang="it-IT" sz="3000" b="1" dirty="0">
                <a:latin typeface="Times New Roman" panose="02020603050405020304" pitchFamily="18" charset="0"/>
                <a:cs typeface="Times New Roman" panose="02020603050405020304" pitchFamily="18" charset="0"/>
              </a:rPr>
              <a:t>Variabili antropometriche e </a:t>
            </a:r>
            <a:r>
              <a:rPr lang="it-IT" sz="3000" b="1" dirty="0" err="1">
                <a:latin typeface="Times New Roman" panose="02020603050405020304" pitchFamily="18" charset="0"/>
                <a:cs typeface="Times New Roman" panose="02020603050405020304" pitchFamily="18" charset="0"/>
              </a:rPr>
              <a:t>bioimpedenziometriche</a:t>
            </a:r>
            <a:endParaRPr lang="it-IT" sz="3000" b="1" dirty="0">
              <a:latin typeface="Times New Roman" panose="02020603050405020304" pitchFamily="18" charset="0"/>
              <a:cs typeface="Times New Roman" panose="02020603050405020304" pitchFamily="18" charset="0"/>
            </a:endParaRPr>
          </a:p>
        </p:txBody>
      </p:sp>
      <p:graphicFrame>
        <p:nvGraphicFramePr>
          <p:cNvPr id="12" name="Tabella 11">
            <a:extLst>
              <a:ext uri="{FF2B5EF4-FFF2-40B4-BE49-F238E27FC236}">
                <a16:creationId xmlns:a16="http://schemas.microsoft.com/office/drawing/2014/main" id="{8F764F1D-C28F-4B48-911B-C3AADB95313B}"/>
              </a:ext>
            </a:extLst>
          </p:cNvPr>
          <p:cNvGraphicFramePr>
            <a:graphicFrameLocks noGrp="1"/>
          </p:cNvGraphicFramePr>
          <p:nvPr>
            <p:extLst>
              <p:ext uri="{D42A27DB-BD31-4B8C-83A1-F6EECF244321}">
                <p14:modId xmlns:p14="http://schemas.microsoft.com/office/powerpoint/2010/main" val="1695098804"/>
              </p:ext>
            </p:extLst>
          </p:nvPr>
        </p:nvGraphicFramePr>
        <p:xfrm>
          <a:off x="398182" y="2000904"/>
          <a:ext cx="5319059" cy="1097280"/>
        </p:xfrm>
        <a:graphic>
          <a:graphicData uri="http://schemas.openxmlformats.org/drawingml/2006/table">
            <a:tbl>
              <a:tblPr firstRow="1" bandRow="1">
                <a:tableStyleId>{073A0DAA-6AF3-43AB-8588-CEC1D06C72B9}</a:tableStyleId>
              </a:tblPr>
              <a:tblGrid>
                <a:gridCol w="2662463">
                  <a:extLst>
                    <a:ext uri="{9D8B030D-6E8A-4147-A177-3AD203B41FA5}">
                      <a16:colId xmlns:a16="http://schemas.microsoft.com/office/drawing/2014/main" val="3604372015"/>
                    </a:ext>
                  </a:extLst>
                </a:gridCol>
                <a:gridCol w="1594278">
                  <a:extLst>
                    <a:ext uri="{9D8B030D-6E8A-4147-A177-3AD203B41FA5}">
                      <a16:colId xmlns:a16="http://schemas.microsoft.com/office/drawing/2014/main" val="661153722"/>
                    </a:ext>
                  </a:extLst>
                </a:gridCol>
                <a:gridCol w="1062318">
                  <a:extLst>
                    <a:ext uri="{9D8B030D-6E8A-4147-A177-3AD203B41FA5}">
                      <a16:colId xmlns:a16="http://schemas.microsoft.com/office/drawing/2014/main" val="2688018809"/>
                    </a:ext>
                  </a:extLst>
                </a:gridCol>
              </a:tblGrid>
              <a:tr h="266028">
                <a:tc gridSpan="2">
                  <a:txBody>
                    <a:bodyPr/>
                    <a:lstStyle/>
                    <a:p>
                      <a:pPr algn="ctr"/>
                      <a:r>
                        <a:rPr lang="it-IT" spc="-50" baseline="0" dirty="0">
                          <a:latin typeface="Times New Roman" panose="02020603050405020304" pitchFamily="18" charset="0"/>
                          <a:cs typeface="Times New Roman" panose="02020603050405020304" pitchFamily="18" charset="0"/>
                        </a:rPr>
                        <a:t>Total Body Water (valore medio)</a:t>
                      </a:r>
                    </a:p>
                  </a:txBody>
                  <a:tcPr/>
                </a:tc>
                <a:tc hMerge="1">
                  <a:txBody>
                    <a:bodyPr/>
                    <a:lstStyle/>
                    <a:p>
                      <a:endParaRPr lang="it-IT" dirty="0"/>
                    </a:p>
                  </a:txBody>
                  <a:tcPr/>
                </a:tc>
                <a:tc>
                  <a:txBody>
                    <a:bodyPr/>
                    <a:lstStyle/>
                    <a:p>
                      <a:pPr algn="ctr"/>
                      <a:r>
                        <a:rPr lang="it-IT" dirty="0">
                          <a:latin typeface="Times New Roman" panose="02020603050405020304" pitchFamily="18" charset="0"/>
                          <a:cs typeface="Times New Roman" panose="02020603050405020304" pitchFamily="18" charset="0"/>
                        </a:rPr>
                        <a:t>p&lt;0,002</a:t>
                      </a:r>
                    </a:p>
                  </a:txBody>
                  <a:tcPr/>
                </a:tc>
                <a:extLst>
                  <a:ext uri="{0D108BD9-81ED-4DB2-BD59-A6C34878D82A}">
                    <a16:rowId xmlns:a16="http://schemas.microsoft.com/office/drawing/2014/main" val="471728503"/>
                  </a:ext>
                </a:extLst>
              </a:tr>
              <a:tr h="266028">
                <a:tc>
                  <a:txBody>
                    <a:bodyPr/>
                    <a:lstStyle/>
                    <a:p>
                      <a:pPr algn="ctr"/>
                      <a:r>
                        <a:rPr lang="it-IT" b="1" dirty="0">
                          <a:latin typeface="Times New Roman" panose="02020603050405020304" pitchFamily="18" charset="0"/>
                          <a:cs typeface="Times New Roman" panose="02020603050405020304" pitchFamily="18" charset="0"/>
                        </a:rPr>
                        <a:t>Master</a:t>
                      </a:r>
                    </a:p>
                  </a:txBody>
                  <a:tcPr/>
                </a:tc>
                <a:tc gridSpan="2">
                  <a:txBody>
                    <a:bodyPr/>
                    <a:lstStyle/>
                    <a:p>
                      <a:pPr algn="ctr"/>
                      <a:r>
                        <a:rPr lang="it-IT" b="1" dirty="0">
                          <a:latin typeface="Times New Roman" panose="02020603050405020304" pitchFamily="18" charset="0"/>
                          <a:cs typeface="Times New Roman" panose="02020603050405020304" pitchFamily="18" charset="0"/>
                        </a:rPr>
                        <a:t>Amatori</a:t>
                      </a:r>
                    </a:p>
                  </a:txBody>
                  <a:tcPr/>
                </a:tc>
                <a:tc hMerge="1">
                  <a:txBody>
                    <a:bodyPr/>
                    <a:lstStyle/>
                    <a:p>
                      <a:endParaRPr lang="it-IT" dirty="0"/>
                    </a:p>
                  </a:txBody>
                  <a:tcPr/>
                </a:tc>
                <a:extLst>
                  <a:ext uri="{0D108BD9-81ED-4DB2-BD59-A6C34878D82A}">
                    <a16:rowId xmlns:a16="http://schemas.microsoft.com/office/drawing/2014/main" val="1347728598"/>
                  </a:ext>
                </a:extLst>
              </a:tr>
              <a:tr h="266028">
                <a:tc>
                  <a:txBody>
                    <a:bodyPr/>
                    <a:lstStyle/>
                    <a:p>
                      <a:pPr algn="ctr"/>
                      <a:r>
                        <a:rPr lang="it-IT" dirty="0">
                          <a:latin typeface="Times New Roman" panose="02020603050405020304" pitchFamily="18" charset="0"/>
                          <a:cs typeface="Times New Roman" panose="02020603050405020304" pitchFamily="18" charset="0"/>
                        </a:rPr>
                        <a:t>44,6 L</a:t>
                      </a:r>
                    </a:p>
                  </a:txBody>
                  <a:tcPr/>
                </a:tc>
                <a:tc gridSpan="2">
                  <a:txBody>
                    <a:bodyPr/>
                    <a:lstStyle/>
                    <a:p>
                      <a:pPr algn="ctr"/>
                      <a:r>
                        <a:rPr lang="it-IT" dirty="0">
                          <a:latin typeface="Times New Roman" panose="02020603050405020304" pitchFamily="18" charset="0"/>
                          <a:cs typeface="Times New Roman" panose="02020603050405020304" pitchFamily="18" charset="0"/>
                        </a:rPr>
                        <a:t>50,8 L</a:t>
                      </a:r>
                    </a:p>
                  </a:txBody>
                  <a:tcPr/>
                </a:tc>
                <a:tc hMerge="1">
                  <a:txBody>
                    <a:bodyPr/>
                    <a:lstStyle/>
                    <a:p>
                      <a:endParaRPr lang="it-IT" dirty="0"/>
                    </a:p>
                  </a:txBody>
                  <a:tcPr/>
                </a:tc>
                <a:extLst>
                  <a:ext uri="{0D108BD9-81ED-4DB2-BD59-A6C34878D82A}">
                    <a16:rowId xmlns:a16="http://schemas.microsoft.com/office/drawing/2014/main" val="1382617871"/>
                  </a:ext>
                </a:extLst>
              </a:tr>
            </a:tbl>
          </a:graphicData>
        </a:graphic>
      </p:graphicFrame>
      <p:graphicFrame>
        <p:nvGraphicFramePr>
          <p:cNvPr id="13" name="Tabella 12">
            <a:extLst>
              <a:ext uri="{FF2B5EF4-FFF2-40B4-BE49-F238E27FC236}">
                <a16:creationId xmlns:a16="http://schemas.microsoft.com/office/drawing/2014/main" id="{DED35E4E-760D-411B-AF64-00ED42FFB688}"/>
              </a:ext>
            </a:extLst>
          </p:cNvPr>
          <p:cNvGraphicFramePr>
            <a:graphicFrameLocks noGrp="1"/>
          </p:cNvGraphicFramePr>
          <p:nvPr>
            <p:extLst>
              <p:ext uri="{D42A27DB-BD31-4B8C-83A1-F6EECF244321}">
                <p14:modId xmlns:p14="http://schemas.microsoft.com/office/powerpoint/2010/main" val="2268280137"/>
              </p:ext>
            </p:extLst>
          </p:nvPr>
        </p:nvGraphicFramePr>
        <p:xfrm>
          <a:off x="6332817" y="2000904"/>
          <a:ext cx="5319059" cy="1097280"/>
        </p:xfrm>
        <a:graphic>
          <a:graphicData uri="http://schemas.openxmlformats.org/drawingml/2006/table">
            <a:tbl>
              <a:tblPr firstRow="1" bandRow="1">
                <a:tableStyleId>{073A0DAA-6AF3-43AB-8588-CEC1D06C72B9}</a:tableStyleId>
              </a:tblPr>
              <a:tblGrid>
                <a:gridCol w="2662463">
                  <a:extLst>
                    <a:ext uri="{9D8B030D-6E8A-4147-A177-3AD203B41FA5}">
                      <a16:colId xmlns:a16="http://schemas.microsoft.com/office/drawing/2014/main" val="3604372015"/>
                    </a:ext>
                  </a:extLst>
                </a:gridCol>
                <a:gridCol w="1594278">
                  <a:extLst>
                    <a:ext uri="{9D8B030D-6E8A-4147-A177-3AD203B41FA5}">
                      <a16:colId xmlns:a16="http://schemas.microsoft.com/office/drawing/2014/main" val="661153722"/>
                    </a:ext>
                  </a:extLst>
                </a:gridCol>
                <a:gridCol w="1062318">
                  <a:extLst>
                    <a:ext uri="{9D8B030D-6E8A-4147-A177-3AD203B41FA5}">
                      <a16:colId xmlns:a16="http://schemas.microsoft.com/office/drawing/2014/main" val="2688018809"/>
                    </a:ext>
                  </a:extLst>
                </a:gridCol>
              </a:tblGrid>
              <a:tr h="266028">
                <a:tc gridSpan="2">
                  <a:txBody>
                    <a:bodyPr/>
                    <a:lstStyle/>
                    <a:p>
                      <a:pPr algn="ctr"/>
                      <a:r>
                        <a:rPr lang="it-IT" spc="-50" baseline="0" dirty="0" err="1">
                          <a:latin typeface="Times New Roman" panose="02020603050405020304" pitchFamily="18" charset="0"/>
                          <a:cs typeface="Times New Roman" panose="02020603050405020304" pitchFamily="18" charset="0"/>
                        </a:rPr>
                        <a:t>Fat</a:t>
                      </a:r>
                      <a:r>
                        <a:rPr lang="it-IT" spc="-50" baseline="0" dirty="0">
                          <a:latin typeface="Times New Roman" panose="02020603050405020304" pitchFamily="18" charset="0"/>
                          <a:cs typeface="Times New Roman" panose="02020603050405020304" pitchFamily="18" charset="0"/>
                        </a:rPr>
                        <a:t>-Free Mass (valore medio)</a:t>
                      </a:r>
                    </a:p>
                  </a:txBody>
                  <a:tcPr/>
                </a:tc>
                <a:tc hMerge="1">
                  <a:txBody>
                    <a:bodyPr/>
                    <a:lstStyle/>
                    <a:p>
                      <a:endParaRPr lang="it-IT" dirty="0"/>
                    </a:p>
                  </a:txBody>
                  <a:tcPr/>
                </a:tc>
                <a:tc>
                  <a:txBody>
                    <a:bodyPr/>
                    <a:lstStyle/>
                    <a:p>
                      <a:pPr algn="ctr"/>
                      <a:r>
                        <a:rPr lang="it-IT" dirty="0">
                          <a:latin typeface="Times New Roman" panose="02020603050405020304" pitchFamily="18" charset="0"/>
                          <a:cs typeface="Times New Roman" panose="02020603050405020304" pitchFamily="18" charset="0"/>
                        </a:rPr>
                        <a:t>p&lt;0,007</a:t>
                      </a:r>
                    </a:p>
                  </a:txBody>
                  <a:tcPr/>
                </a:tc>
                <a:extLst>
                  <a:ext uri="{0D108BD9-81ED-4DB2-BD59-A6C34878D82A}">
                    <a16:rowId xmlns:a16="http://schemas.microsoft.com/office/drawing/2014/main" val="471728503"/>
                  </a:ext>
                </a:extLst>
              </a:tr>
              <a:tr h="266028">
                <a:tc>
                  <a:txBody>
                    <a:bodyPr/>
                    <a:lstStyle/>
                    <a:p>
                      <a:pPr algn="ctr"/>
                      <a:r>
                        <a:rPr lang="it-IT" b="1" dirty="0">
                          <a:latin typeface="Times New Roman" panose="02020603050405020304" pitchFamily="18" charset="0"/>
                          <a:cs typeface="Times New Roman" panose="02020603050405020304" pitchFamily="18" charset="0"/>
                        </a:rPr>
                        <a:t>Master</a:t>
                      </a:r>
                    </a:p>
                  </a:txBody>
                  <a:tcPr/>
                </a:tc>
                <a:tc gridSpan="2">
                  <a:txBody>
                    <a:bodyPr/>
                    <a:lstStyle/>
                    <a:p>
                      <a:pPr algn="ctr"/>
                      <a:r>
                        <a:rPr lang="it-IT" b="1" dirty="0">
                          <a:latin typeface="Times New Roman" panose="02020603050405020304" pitchFamily="18" charset="0"/>
                          <a:cs typeface="Times New Roman" panose="02020603050405020304" pitchFamily="18" charset="0"/>
                        </a:rPr>
                        <a:t>Amatori</a:t>
                      </a:r>
                    </a:p>
                  </a:txBody>
                  <a:tcPr/>
                </a:tc>
                <a:tc hMerge="1">
                  <a:txBody>
                    <a:bodyPr/>
                    <a:lstStyle/>
                    <a:p>
                      <a:endParaRPr lang="it-IT" dirty="0"/>
                    </a:p>
                  </a:txBody>
                  <a:tcPr/>
                </a:tc>
                <a:extLst>
                  <a:ext uri="{0D108BD9-81ED-4DB2-BD59-A6C34878D82A}">
                    <a16:rowId xmlns:a16="http://schemas.microsoft.com/office/drawing/2014/main" val="1347728598"/>
                  </a:ext>
                </a:extLst>
              </a:tr>
              <a:tr h="266028">
                <a:tc>
                  <a:txBody>
                    <a:bodyPr/>
                    <a:lstStyle/>
                    <a:p>
                      <a:pPr algn="ctr"/>
                      <a:r>
                        <a:rPr lang="it-IT" dirty="0">
                          <a:latin typeface="Times New Roman" panose="02020603050405020304" pitchFamily="18" charset="0"/>
                          <a:cs typeface="Times New Roman" panose="02020603050405020304" pitchFamily="18" charset="0"/>
                        </a:rPr>
                        <a:t>66,7 kg</a:t>
                      </a:r>
                    </a:p>
                  </a:txBody>
                  <a:tcPr/>
                </a:tc>
                <a:tc gridSpan="2">
                  <a:txBody>
                    <a:bodyPr/>
                    <a:lstStyle/>
                    <a:p>
                      <a:pPr algn="ctr"/>
                      <a:r>
                        <a:rPr lang="it-IT" dirty="0">
                          <a:latin typeface="Times New Roman" panose="02020603050405020304" pitchFamily="18" charset="0"/>
                          <a:cs typeface="Times New Roman" panose="02020603050405020304" pitchFamily="18" charset="0"/>
                        </a:rPr>
                        <a:t>62,6 kg</a:t>
                      </a:r>
                    </a:p>
                  </a:txBody>
                  <a:tcPr/>
                </a:tc>
                <a:tc hMerge="1">
                  <a:txBody>
                    <a:bodyPr/>
                    <a:lstStyle/>
                    <a:p>
                      <a:endParaRPr lang="it-IT" dirty="0"/>
                    </a:p>
                  </a:txBody>
                  <a:tcPr/>
                </a:tc>
                <a:extLst>
                  <a:ext uri="{0D108BD9-81ED-4DB2-BD59-A6C34878D82A}">
                    <a16:rowId xmlns:a16="http://schemas.microsoft.com/office/drawing/2014/main" val="1382617871"/>
                  </a:ext>
                </a:extLst>
              </a:tr>
            </a:tbl>
          </a:graphicData>
        </a:graphic>
      </p:graphicFrame>
      <p:graphicFrame>
        <p:nvGraphicFramePr>
          <p:cNvPr id="14" name="Tabella 13">
            <a:extLst>
              <a:ext uri="{FF2B5EF4-FFF2-40B4-BE49-F238E27FC236}">
                <a16:creationId xmlns:a16="http://schemas.microsoft.com/office/drawing/2014/main" id="{51F2BA33-CDF2-460C-8092-BDF357EA0D50}"/>
              </a:ext>
            </a:extLst>
          </p:cNvPr>
          <p:cNvGraphicFramePr>
            <a:graphicFrameLocks noGrp="1"/>
          </p:cNvGraphicFramePr>
          <p:nvPr>
            <p:extLst>
              <p:ext uri="{D42A27DB-BD31-4B8C-83A1-F6EECF244321}">
                <p14:modId xmlns:p14="http://schemas.microsoft.com/office/powerpoint/2010/main" val="2190068193"/>
              </p:ext>
            </p:extLst>
          </p:nvPr>
        </p:nvGraphicFramePr>
        <p:xfrm>
          <a:off x="398182" y="3537584"/>
          <a:ext cx="5319059" cy="1097280"/>
        </p:xfrm>
        <a:graphic>
          <a:graphicData uri="http://schemas.openxmlformats.org/drawingml/2006/table">
            <a:tbl>
              <a:tblPr firstRow="1" bandRow="1">
                <a:tableStyleId>{073A0DAA-6AF3-43AB-8588-CEC1D06C72B9}</a:tableStyleId>
              </a:tblPr>
              <a:tblGrid>
                <a:gridCol w="2662463">
                  <a:extLst>
                    <a:ext uri="{9D8B030D-6E8A-4147-A177-3AD203B41FA5}">
                      <a16:colId xmlns:a16="http://schemas.microsoft.com/office/drawing/2014/main" val="3604372015"/>
                    </a:ext>
                  </a:extLst>
                </a:gridCol>
                <a:gridCol w="1594278">
                  <a:extLst>
                    <a:ext uri="{9D8B030D-6E8A-4147-A177-3AD203B41FA5}">
                      <a16:colId xmlns:a16="http://schemas.microsoft.com/office/drawing/2014/main" val="661153722"/>
                    </a:ext>
                  </a:extLst>
                </a:gridCol>
                <a:gridCol w="1062318">
                  <a:extLst>
                    <a:ext uri="{9D8B030D-6E8A-4147-A177-3AD203B41FA5}">
                      <a16:colId xmlns:a16="http://schemas.microsoft.com/office/drawing/2014/main" val="2688018809"/>
                    </a:ext>
                  </a:extLst>
                </a:gridCol>
              </a:tblGrid>
              <a:tr h="266028">
                <a:tc gridSpan="2">
                  <a:txBody>
                    <a:bodyPr/>
                    <a:lstStyle/>
                    <a:p>
                      <a:pPr algn="ctr"/>
                      <a:r>
                        <a:rPr lang="it-IT" spc="-50" baseline="0" dirty="0" err="1">
                          <a:latin typeface="Times New Roman" panose="02020603050405020304" pitchFamily="18" charset="0"/>
                          <a:cs typeface="Times New Roman" panose="02020603050405020304" pitchFamily="18" charset="0"/>
                        </a:rPr>
                        <a:t>Fat</a:t>
                      </a:r>
                      <a:r>
                        <a:rPr lang="it-IT" spc="-50" baseline="0" dirty="0">
                          <a:latin typeface="Times New Roman" panose="02020603050405020304" pitchFamily="18" charset="0"/>
                          <a:cs typeface="Times New Roman" panose="02020603050405020304" pitchFamily="18" charset="0"/>
                        </a:rPr>
                        <a:t>  Mass (valore medio)</a:t>
                      </a:r>
                    </a:p>
                  </a:txBody>
                  <a:tcPr/>
                </a:tc>
                <a:tc hMerge="1">
                  <a:txBody>
                    <a:bodyPr/>
                    <a:lstStyle/>
                    <a:p>
                      <a:endParaRPr lang="it-IT" dirty="0"/>
                    </a:p>
                  </a:txBody>
                  <a:tcPr/>
                </a:tc>
                <a:tc>
                  <a:txBody>
                    <a:bodyPr/>
                    <a:lstStyle/>
                    <a:p>
                      <a:pPr algn="ctr"/>
                      <a:r>
                        <a:rPr lang="it-IT" dirty="0">
                          <a:latin typeface="Times New Roman" panose="02020603050405020304" pitchFamily="18" charset="0"/>
                          <a:cs typeface="Times New Roman" panose="02020603050405020304" pitchFamily="18" charset="0"/>
                        </a:rPr>
                        <a:t>p&lt;0,023</a:t>
                      </a:r>
                    </a:p>
                  </a:txBody>
                  <a:tcPr/>
                </a:tc>
                <a:extLst>
                  <a:ext uri="{0D108BD9-81ED-4DB2-BD59-A6C34878D82A}">
                    <a16:rowId xmlns:a16="http://schemas.microsoft.com/office/drawing/2014/main" val="471728503"/>
                  </a:ext>
                </a:extLst>
              </a:tr>
              <a:tr h="266028">
                <a:tc>
                  <a:txBody>
                    <a:bodyPr/>
                    <a:lstStyle/>
                    <a:p>
                      <a:pPr algn="ctr"/>
                      <a:r>
                        <a:rPr lang="it-IT" b="1" dirty="0">
                          <a:latin typeface="Times New Roman" panose="02020603050405020304" pitchFamily="18" charset="0"/>
                          <a:cs typeface="Times New Roman" panose="02020603050405020304" pitchFamily="18" charset="0"/>
                        </a:rPr>
                        <a:t>Master</a:t>
                      </a:r>
                    </a:p>
                  </a:txBody>
                  <a:tcPr/>
                </a:tc>
                <a:tc gridSpan="2">
                  <a:txBody>
                    <a:bodyPr/>
                    <a:lstStyle/>
                    <a:p>
                      <a:pPr algn="ctr"/>
                      <a:r>
                        <a:rPr lang="it-IT" b="1" dirty="0">
                          <a:latin typeface="Times New Roman" panose="02020603050405020304" pitchFamily="18" charset="0"/>
                          <a:cs typeface="Times New Roman" panose="02020603050405020304" pitchFamily="18" charset="0"/>
                        </a:rPr>
                        <a:t>Amatori</a:t>
                      </a:r>
                    </a:p>
                  </a:txBody>
                  <a:tcPr/>
                </a:tc>
                <a:tc hMerge="1">
                  <a:txBody>
                    <a:bodyPr/>
                    <a:lstStyle/>
                    <a:p>
                      <a:endParaRPr lang="it-IT" dirty="0"/>
                    </a:p>
                  </a:txBody>
                  <a:tcPr/>
                </a:tc>
                <a:extLst>
                  <a:ext uri="{0D108BD9-81ED-4DB2-BD59-A6C34878D82A}">
                    <a16:rowId xmlns:a16="http://schemas.microsoft.com/office/drawing/2014/main" val="1347728598"/>
                  </a:ext>
                </a:extLst>
              </a:tr>
              <a:tr h="266028">
                <a:tc>
                  <a:txBody>
                    <a:bodyPr/>
                    <a:lstStyle/>
                    <a:p>
                      <a:pPr algn="ctr"/>
                      <a:r>
                        <a:rPr lang="it-IT" dirty="0">
                          <a:latin typeface="Times New Roman" panose="02020603050405020304" pitchFamily="18" charset="0"/>
                          <a:cs typeface="Times New Roman" panose="02020603050405020304" pitchFamily="18" charset="0"/>
                        </a:rPr>
                        <a:t>16,5 kg</a:t>
                      </a:r>
                    </a:p>
                  </a:txBody>
                  <a:tcPr/>
                </a:tc>
                <a:tc gridSpan="2">
                  <a:txBody>
                    <a:bodyPr/>
                    <a:lstStyle/>
                    <a:p>
                      <a:pPr algn="ctr"/>
                      <a:r>
                        <a:rPr lang="it-IT" dirty="0">
                          <a:latin typeface="Times New Roman" panose="02020603050405020304" pitchFamily="18" charset="0"/>
                          <a:cs typeface="Times New Roman" panose="02020603050405020304" pitchFamily="18" charset="0"/>
                        </a:rPr>
                        <a:t>22,9 kg</a:t>
                      </a:r>
                    </a:p>
                  </a:txBody>
                  <a:tcPr/>
                </a:tc>
                <a:tc hMerge="1">
                  <a:txBody>
                    <a:bodyPr/>
                    <a:lstStyle/>
                    <a:p>
                      <a:endParaRPr lang="it-IT" dirty="0"/>
                    </a:p>
                  </a:txBody>
                  <a:tcPr/>
                </a:tc>
                <a:extLst>
                  <a:ext uri="{0D108BD9-81ED-4DB2-BD59-A6C34878D82A}">
                    <a16:rowId xmlns:a16="http://schemas.microsoft.com/office/drawing/2014/main" val="1382617871"/>
                  </a:ext>
                </a:extLst>
              </a:tr>
            </a:tbl>
          </a:graphicData>
        </a:graphic>
      </p:graphicFrame>
      <p:graphicFrame>
        <p:nvGraphicFramePr>
          <p:cNvPr id="15" name="Tabella 14">
            <a:extLst>
              <a:ext uri="{FF2B5EF4-FFF2-40B4-BE49-F238E27FC236}">
                <a16:creationId xmlns:a16="http://schemas.microsoft.com/office/drawing/2014/main" id="{914402E7-4EA7-4530-BFD6-D93DCAFCF1F3}"/>
              </a:ext>
            </a:extLst>
          </p:cNvPr>
          <p:cNvGraphicFramePr>
            <a:graphicFrameLocks noGrp="1"/>
          </p:cNvGraphicFramePr>
          <p:nvPr>
            <p:extLst>
              <p:ext uri="{D42A27DB-BD31-4B8C-83A1-F6EECF244321}">
                <p14:modId xmlns:p14="http://schemas.microsoft.com/office/powerpoint/2010/main" val="950164033"/>
              </p:ext>
            </p:extLst>
          </p:nvPr>
        </p:nvGraphicFramePr>
        <p:xfrm>
          <a:off x="6332816" y="3556232"/>
          <a:ext cx="5319059" cy="1097280"/>
        </p:xfrm>
        <a:graphic>
          <a:graphicData uri="http://schemas.openxmlformats.org/drawingml/2006/table">
            <a:tbl>
              <a:tblPr firstRow="1" bandRow="1">
                <a:tableStyleId>{073A0DAA-6AF3-43AB-8588-CEC1D06C72B9}</a:tableStyleId>
              </a:tblPr>
              <a:tblGrid>
                <a:gridCol w="2662463">
                  <a:extLst>
                    <a:ext uri="{9D8B030D-6E8A-4147-A177-3AD203B41FA5}">
                      <a16:colId xmlns:a16="http://schemas.microsoft.com/office/drawing/2014/main" val="3604372015"/>
                    </a:ext>
                  </a:extLst>
                </a:gridCol>
                <a:gridCol w="1594278">
                  <a:extLst>
                    <a:ext uri="{9D8B030D-6E8A-4147-A177-3AD203B41FA5}">
                      <a16:colId xmlns:a16="http://schemas.microsoft.com/office/drawing/2014/main" val="661153722"/>
                    </a:ext>
                  </a:extLst>
                </a:gridCol>
                <a:gridCol w="1062318">
                  <a:extLst>
                    <a:ext uri="{9D8B030D-6E8A-4147-A177-3AD203B41FA5}">
                      <a16:colId xmlns:a16="http://schemas.microsoft.com/office/drawing/2014/main" val="2688018809"/>
                    </a:ext>
                  </a:extLst>
                </a:gridCol>
              </a:tblGrid>
              <a:tr h="266028">
                <a:tc gridSpan="2">
                  <a:txBody>
                    <a:bodyPr/>
                    <a:lstStyle/>
                    <a:p>
                      <a:pPr algn="ctr"/>
                      <a:r>
                        <a:rPr lang="it-IT" spc="-50" baseline="0" dirty="0">
                          <a:latin typeface="Times New Roman" panose="02020603050405020304" pitchFamily="18" charset="0"/>
                          <a:cs typeface="Times New Roman" panose="02020603050405020304" pitchFamily="18" charset="0"/>
                        </a:rPr>
                        <a:t>Indice di massa corporea (valore medio)</a:t>
                      </a:r>
                    </a:p>
                  </a:txBody>
                  <a:tcPr/>
                </a:tc>
                <a:tc hMerge="1">
                  <a:txBody>
                    <a:bodyPr/>
                    <a:lstStyle/>
                    <a:p>
                      <a:endParaRPr lang="it-IT" dirty="0"/>
                    </a:p>
                  </a:txBody>
                  <a:tcPr/>
                </a:tc>
                <a:tc>
                  <a:txBody>
                    <a:bodyPr/>
                    <a:lstStyle/>
                    <a:p>
                      <a:pPr algn="ctr"/>
                      <a:r>
                        <a:rPr lang="it-IT" dirty="0">
                          <a:latin typeface="Times New Roman" panose="02020603050405020304" pitchFamily="18" charset="0"/>
                          <a:cs typeface="Times New Roman" panose="02020603050405020304" pitchFamily="18" charset="0"/>
                        </a:rPr>
                        <a:t>p&lt;0,02</a:t>
                      </a:r>
                    </a:p>
                  </a:txBody>
                  <a:tcPr/>
                </a:tc>
                <a:extLst>
                  <a:ext uri="{0D108BD9-81ED-4DB2-BD59-A6C34878D82A}">
                    <a16:rowId xmlns:a16="http://schemas.microsoft.com/office/drawing/2014/main" val="471728503"/>
                  </a:ext>
                </a:extLst>
              </a:tr>
              <a:tr h="294782">
                <a:tc>
                  <a:txBody>
                    <a:bodyPr/>
                    <a:lstStyle/>
                    <a:p>
                      <a:pPr algn="ctr"/>
                      <a:r>
                        <a:rPr lang="it-IT" b="1" dirty="0">
                          <a:latin typeface="Times New Roman" panose="02020603050405020304" pitchFamily="18" charset="0"/>
                          <a:cs typeface="Times New Roman" panose="02020603050405020304" pitchFamily="18" charset="0"/>
                        </a:rPr>
                        <a:t>Master</a:t>
                      </a:r>
                    </a:p>
                  </a:txBody>
                  <a:tcPr/>
                </a:tc>
                <a:tc gridSpan="2">
                  <a:txBody>
                    <a:bodyPr/>
                    <a:lstStyle/>
                    <a:p>
                      <a:pPr algn="ctr"/>
                      <a:r>
                        <a:rPr lang="it-IT" b="1" dirty="0">
                          <a:latin typeface="Times New Roman" panose="02020603050405020304" pitchFamily="18" charset="0"/>
                          <a:cs typeface="Times New Roman" panose="02020603050405020304" pitchFamily="18" charset="0"/>
                        </a:rPr>
                        <a:t>Amatori</a:t>
                      </a:r>
                    </a:p>
                  </a:txBody>
                  <a:tcPr/>
                </a:tc>
                <a:tc hMerge="1">
                  <a:txBody>
                    <a:bodyPr/>
                    <a:lstStyle/>
                    <a:p>
                      <a:endParaRPr lang="it-IT" dirty="0"/>
                    </a:p>
                  </a:txBody>
                  <a:tcPr/>
                </a:tc>
                <a:extLst>
                  <a:ext uri="{0D108BD9-81ED-4DB2-BD59-A6C34878D82A}">
                    <a16:rowId xmlns:a16="http://schemas.microsoft.com/office/drawing/2014/main" val="1347728598"/>
                  </a:ext>
                </a:extLst>
              </a:tr>
              <a:tr h="266028">
                <a:tc>
                  <a:txBody>
                    <a:bodyPr/>
                    <a:lstStyle/>
                    <a:p>
                      <a:pPr algn="ctr"/>
                      <a:r>
                        <a:rPr lang="it-IT" dirty="0">
                          <a:latin typeface="Times New Roman" panose="02020603050405020304" pitchFamily="18" charset="0"/>
                          <a:cs typeface="Times New Roman" panose="02020603050405020304" pitchFamily="18" charset="0"/>
                        </a:rPr>
                        <a:t>14</a:t>
                      </a:r>
                    </a:p>
                  </a:txBody>
                  <a:tcPr/>
                </a:tc>
                <a:tc gridSpan="2">
                  <a:txBody>
                    <a:bodyPr/>
                    <a:lstStyle/>
                    <a:p>
                      <a:pPr algn="ctr"/>
                      <a:r>
                        <a:rPr lang="it-IT" dirty="0">
                          <a:latin typeface="Times New Roman" panose="02020603050405020304" pitchFamily="18" charset="0"/>
                          <a:cs typeface="Times New Roman" panose="02020603050405020304" pitchFamily="18" charset="0"/>
                        </a:rPr>
                        <a:t>12,8</a:t>
                      </a:r>
                    </a:p>
                  </a:txBody>
                  <a:tcPr/>
                </a:tc>
                <a:tc hMerge="1">
                  <a:txBody>
                    <a:bodyPr/>
                    <a:lstStyle/>
                    <a:p>
                      <a:endParaRPr lang="it-IT" dirty="0"/>
                    </a:p>
                  </a:txBody>
                  <a:tcPr/>
                </a:tc>
                <a:extLst>
                  <a:ext uri="{0D108BD9-81ED-4DB2-BD59-A6C34878D82A}">
                    <a16:rowId xmlns:a16="http://schemas.microsoft.com/office/drawing/2014/main" val="1382617871"/>
                  </a:ext>
                </a:extLst>
              </a:tr>
            </a:tbl>
          </a:graphicData>
        </a:graphic>
      </p:graphicFrame>
    </p:spTree>
    <p:extLst>
      <p:ext uri="{BB962C8B-B14F-4D97-AF65-F5344CB8AC3E}">
        <p14:creationId xmlns:p14="http://schemas.microsoft.com/office/powerpoint/2010/main" val="1772233716"/>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14" descr="Immagine che contiene testo&#10;&#10;Descrizione generata con affidabilità molto elevata">
            <a:extLst>
              <a:ext uri="{FF2B5EF4-FFF2-40B4-BE49-F238E27FC236}">
                <a16:creationId xmlns:a16="http://schemas.microsoft.com/office/drawing/2014/main" id="{81112F6E-F1C9-4195-8805-E7CC5DEBEB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2" name="Titolo 1">
            <a:extLst>
              <a:ext uri="{FF2B5EF4-FFF2-40B4-BE49-F238E27FC236}">
                <a16:creationId xmlns:a16="http://schemas.microsoft.com/office/drawing/2014/main" id="{8D7027CE-1A06-4FB6-ACD6-2FBC72DF7AE8}"/>
              </a:ext>
            </a:extLst>
          </p:cNvPr>
          <p:cNvSpPr>
            <a:spLocks noGrp="1"/>
          </p:cNvSpPr>
          <p:nvPr>
            <p:ph type="title"/>
          </p:nvPr>
        </p:nvSpPr>
        <p:spPr/>
        <p:txBody>
          <a:bodyPr>
            <a:normAutofit fontScale="90000"/>
          </a:bodyPr>
          <a:lstStyle/>
          <a:p>
            <a:pPr algn="ctr"/>
            <a:r>
              <a:rPr lang="it-IT" b="1" dirty="0">
                <a:latin typeface="Times New Roman" panose="02020603050405020304" pitchFamily="18" charset="0"/>
                <a:cs typeface="Times New Roman" panose="02020603050405020304" pitchFamily="18" charset="0"/>
              </a:rPr>
              <a:t>Risultati</a:t>
            </a:r>
            <a:br>
              <a:rPr lang="it-IT" b="1" dirty="0">
                <a:latin typeface="Times New Roman" panose="02020603050405020304" pitchFamily="18" charset="0"/>
                <a:cs typeface="Times New Roman" panose="02020603050405020304" pitchFamily="18" charset="0"/>
              </a:rPr>
            </a:br>
            <a:r>
              <a:rPr lang="it-IT" sz="3300" b="1" dirty="0">
                <a:latin typeface="Times New Roman" panose="02020603050405020304" pitchFamily="18" charset="0"/>
                <a:cs typeface="Times New Roman" panose="02020603050405020304" pitchFamily="18" charset="0"/>
              </a:rPr>
              <a:t>Variabili nutrizionali </a:t>
            </a:r>
            <a:br>
              <a:rPr lang="it-IT" b="1" dirty="0">
                <a:latin typeface="Times New Roman" panose="02020603050405020304" pitchFamily="18" charset="0"/>
                <a:cs typeface="Times New Roman" panose="02020603050405020304" pitchFamily="18" charset="0"/>
              </a:rPr>
            </a:br>
            <a:endParaRPr lang="it-IT" b="1" dirty="0">
              <a:latin typeface="Times New Roman" panose="02020603050405020304" pitchFamily="18" charset="0"/>
              <a:cs typeface="Times New Roman" panose="02020603050405020304" pitchFamily="18" charset="0"/>
            </a:endParaRPr>
          </a:p>
        </p:txBody>
      </p:sp>
      <p:pic>
        <p:nvPicPr>
          <p:cNvPr id="4" name="Segnaposto contenuto 3">
            <a:extLst>
              <a:ext uri="{FF2B5EF4-FFF2-40B4-BE49-F238E27FC236}">
                <a16:creationId xmlns:a16="http://schemas.microsoft.com/office/drawing/2014/main" id="{CED657A3-C4F0-4EE2-89ED-5DA8643175C3}"/>
              </a:ext>
            </a:extLst>
          </p:cNvPr>
          <p:cNvPicPr>
            <a:picLocks noGrp="1" noChangeAspect="1"/>
          </p:cNvPicPr>
          <p:nvPr>
            <p:ph idx="1"/>
          </p:nvPr>
        </p:nvPicPr>
        <p:blipFill>
          <a:blip r:embed="rId3"/>
          <a:stretch>
            <a:fillRect/>
          </a:stretch>
        </p:blipFill>
        <p:spPr>
          <a:xfrm>
            <a:off x="725662" y="2377440"/>
            <a:ext cx="4835320" cy="3712568"/>
          </a:xfrm>
          <a:prstGeom prst="rect">
            <a:avLst/>
          </a:prstGeom>
        </p:spPr>
      </p:pic>
      <p:sp>
        <p:nvSpPr>
          <p:cNvPr id="5" name="Titolo 1">
            <a:extLst>
              <a:ext uri="{FF2B5EF4-FFF2-40B4-BE49-F238E27FC236}">
                <a16:creationId xmlns:a16="http://schemas.microsoft.com/office/drawing/2014/main" id="{7BBECFBE-D990-40F3-A33A-6AD6E19C80E0}"/>
              </a:ext>
            </a:extLst>
          </p:cNvPr>
          <p:cNvSpPr txBox="1">
            <a:spLocks/>
          </p:cNvSpPr>
          <p:nvPr/>
        </p:nvSpPr>
        <p:spPr>
          <a:xfrm>
            <a:off x="154746" y="1385351"/>
            <a:ext cx="6076432"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1800" b="1" dirty="0" err="1">
                <a:latin typeface="Times New Roman" panose="02020603050405020304" pitchFamily="18" charset="0"/>
                <a:cs typeface="Times New Roman" panose="02020603050405020304" pitchFamily="18" charset="0"/>
              </a:rPr>
              <a:t>Intake</a:t>
            </a:r>
            <a:r>
              <a:rPr lang="it-IT" sz="1800" b="1" dirty="0">
                <a:latin typeface="Times New Roman" panose="02020603050405020304" pitchFamily="18" charset="0"/>
                <a:cs typeface="Times New Roman" panose="02020603050405020304" pitchFamily="18" charset="0"/>
              </a:rPr>
              <a:t> calorico nei due gruppi</a:t>
            </a:r>
          </a:p>
        </p:txBody>
      </p:sp>
      <p:graphicFrame>
        <p:nvGraphicFramePr>
          <p:cNvPr id="9" name="Tabella 8">
            <a:extLst>
              <a:ext uri="{FF2B5EF4-FFF2-40B4-BE49-F238E27FC236}">
                <a16:creationId xmlns:a16="http://schemas.microsoft.com/office/drawing/2014/main" id="{EE895C4A-1793-45FB-8C96-4D633F5F690E}"/>
              </a:ext>
            </a:extLst>
          </p:cNvPr>
          <p:cNvGraphicFramePr>
            <a:graphicFrameLocks noGrp="1"/>
          </p:cNvGraphicFramePr>
          <p:nvPr>
            <p:extLst>
              <p:ext uri="{D42A27DB-BD31-4B8C-83A1-F6EECF244321}">
                <p14:modId xmlns:p14="http://schemas.microsoft.com/office/powerpoint/2010/main" val="75396050"/>
              </p:ext>
            </p:extLst>
          </p:nvPr>
        </p:nvGraphicFramePr>
        <p:xfrm>
          <a:off x="5739027" y="3492044"/>
          <a:ext cx="6247028" cy="1483360"/>
        </p:xfrm>
        <a:graphic>
          <a:graphicData uri="http://schemas.openxmlformats.org/drawingml/2006/table">
            <a:tbl>
              <a:tblPr firstRow="1" bandRow="1">
                <a:tableStyleId>{073A0DAA-6AF3-43AB-8588-CEC1D06C72B9}</a:tableStyleId>
              </a:tblPr>
              <a:tblGrid>
                <a:gridCol w="2082800">
                  <a:extLst>
                    <a:ext uri="{9D8B030D-6E8A-4147-A177-3AD203B41FA5}">
                      <a16:colId xmlns:a16="http://schemas.microsoft.com/office/drawing/2014/main" val="2448392079"/>
                    </a:ext>
                  </a:extLst>
                </a:gridCol>
                <a:gridCol w="2075935">
                  <a:extLst>
                    <a:ext uri="{9D8B030D-6E8A-4147-A177-3AD203B41FA5}">
                      <a16:colId xmlns:a16="http://schemas.microsoft.com/office/drawing/2014/main" val="2079549383"/>
                    </a:ext>
                  </a:extLst>
                </a:gridCol>
                <a:gridCol w="1865870">
                  <a:extLst>
                    <a:ext uri="{9D8B030D-6E8A-4147-A177-3AD203B41FA5}">
                      <a16:colId xmlns:a16="http://schemas.microsoft.com/office/drawing/2014/main" val="3090325654"/>
                    </a:ext>
                  </a:extLst>
                </a:gridCol>
                <a:gridCol w="222423">
                  <a:extLst>
                    <a:ext uri="{9D8B030D-6E8A-4147-A177-3AD203B41FA5}">
                      <a16:colId xmlns:a16="http://schemas.microsoft.com/office/drawing/2014/main" val="581811736"/>
                    </a:ext>
                  </a:extLst>
                </a:gridCol>
              </a:tblGrid>
              <a:tr h="370840">
                <a:tc>
                  <a:txBody>
                    <a:bodyPr/>
                    <a:lstStyle/>
                    <a:p>
                      <a:pPr algn="l"/>
                      <a:r>
                        <a:rPr lang="it-IT" dirty="0">
                          <a:latin typeface="Times New Roman" panose="02020603050405020304" pitchFamily="18" charset="0"/>
                          <a:cs typeface="Times New Roman" panose="02020603050405020304" pitchFamily="18" charset="0"/>
                        </a:rPr>
                        <a:t>Media</a:t>
                      </a:r>
                    </a:p>
                  </a:txBody>
                  <a:tcPr/>
                </a:tc>
                <a:tc>
                  <a:txBody>
                    <a:bodyPr/>
                    <a:lstStyle/>
                    <a:p>
                      <a:pPr algn="ctr"/>
                      <a:r>
                        <a:rPr lang="it-IT" dirty="0">
                          <a:latin typeface="Times New Roman" panose="02020603050405020304" pitchFamily="18" charset="0"/>
                          <a:cs typeface="Times New Roman" panose="02020603050405020304" pitchFamily="18" charset="0"/>
                        </a:rPr>
                        <a:t>Master</a:t>
                      </a:r>
                    </a:p>
                  </a:txBody>
                  <a:tcPr/>
                </a:tc>
                <a:tc>
                  <a:txBody>
                    <a:bodyPr/>
                    <a:lstStyle/>
                    <a:p>
                      <a:pPr algn="ctr"/>
                      <a:r>
                        <a:rPr lang="it-IT" dirty="0">
                          <a:latin typeface="Times New Roman" panose="02020603050405020304" pitchFamily="18" charset="0"/>
                          <a:cs typeface="Times New Roman" panose="02020603050405020304" pitchFamily="18" charset="0"/>
                        </a:rPr>
                        <a:t>Amatori</a:t>
                      </a:r>
                    </a:p>
                  </a:txBody>
                  <a:tcPr/>
                </a:tc>
                <a:tc>
                  <a:txBody>
                    <a:bodyPr/>
                    <a:lstStyle/>
                    <a:p>
                      <a:pPr algn="ctr"/>
                      <a:endParaRPr lang="it-IT">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033270044"/>
                  </a:ext>
                </a:extLst>
              </a:tr>
              <a:tr h="370840">
                <a:tc>
                  <a:txBody>
                    <a:bodyPr/>
                    <a:lstStyle/>
                    <a:p>
                      <a:pPr algn="l"/>
                      <a:r>
                        <a:rPr lang="it-IT" dirty="0">
                          <a:latin typeface="Times New Roman" panose="02020603050405020304" pitchFamily="18" charset="0"/>
                          <a:cs typeface="Times New Roman" panose="02020603050405020304" pitchFamily="18" charset="0"/>
                        </a:rPr>
                        <a:t>Energia totale</a:t>
                      </a:r>
                    </a:p>
                  </a:txBody>
                  <a:tcPr/>
                </a:tc>
                <a:tc>
                  <a:txBody>
                    <a:bodyPr/>
                    <a:lstStyle/>
                    <a:p>
                      <a:pPr algn="ctr"/>
                      <a:r>
                        <a:rPr lang="it-IT" dirty="0">
                          <a:latin typeface="Times New Roman" panose="02020603050405020304" pitchFamily="18" charset="0"/>
                          <a:cs typeface="Times New Roman" panose="02020603050405020304" pitchFamily="18" charset="0"/>
                        </a:rPr>
                        <a:t>2357 Kcal/die</a:t>
                      </a:r>
                    </a:p>
                  </a:txBody>
                  <a:tcPr/>
                </a:tc>
                <a:tc>
                  <a:txBody>
                    <a:bodyPr/>
                    <a:lstStyle/>
                    <a:p>
                      <a:pPr algn="ctr"/>
                      <a:r>
                        <a:rPr lang="it-IT" dirty="0">
                          <a:latin typeface="Times New Roman" panose="02020603050405020304" pitchFamily="18" charset="0"/>
                          <a:cs typeface="Times New Roman" panose="02020603050405020304" pitchFamily="18" charset="0"/>
                        </a:rPr>
                        <a:t>1957 Kcal/die</a:t>
                      </a:r>
                    </a:p>
                  </a:txBody>
                  <a:tcPr/>
                </a:tc>
                <a:tc>
                  <a:txBody>
                    <a:bodyPr/>
                    <a:lstStyle/>
                    <a:p>
                      <a:pPr algn="ctr"/>
                      <a:r>
                        <a:rPr lang="it-IT"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969386192"/>
                  </a:ext>
                </a:extLst>
              </a:tr>
              <a:tr h="370840">
                <a:tc>
                  <a:txBody>
                    <a:bodyPr/>
                    <a:lstStyle/>
                    <a:p>
                      <a:pPr algn="l"/>
                      <a:r>
                        <a:rPr lang="it-IT" dirty="0">
                          <a:latin typeface="Times New Roman" panose="02020603050405020304" pitchFamily="18" charset="0"/>
                          <a:cs typeface="Times New Roman" panose="02020603050405020304" pitchFamily="18" charset="0"/>
                        </a:rPr>
                        <a:t>Energia nutrienti</a:t>
                      </a:r>
                    </a:p>
                  </a:txBody>
                  <a:tcPr/>
                </a:tc>
                <a:tc>
                  <a:txBody>
                    <a:bodyPr/>
                    <a:lstStyle/>
                    <a:p>
                      <a:pPr algn="ctr"/>
                      <a:r>
                        <a:rPr lang="it-IT" dirty="0">
                          <a:latin typeface="Times New Roman" panose="02020603050405020304" pitchFamily="18" charset="0"/>
                          <a:cs typeface="Times New Roman" panose="02020603050405020304" pitchFamily="18" charset="0"/>
                        </a:rPr>
                        <a:t>97,24%</a:t>
                      </a:r>
                    </a:p>
                  </a:txBody>
                  <a:tcPr/>
                </a:tc>
                <a:tc>
                  <a:txBody>
                    <a:bodyPr/>
                    <a:lstStyle/>
                    <a:p>
                      <a:pPr algn="ctr"/>
                      <a:r>
                        <a:rPr lang="it-IT" dirty="0">
                          <a:latin typeface="Times New Roman" panose="02020603050405020304" pitchFamily="18" charset="0"/>
                          <a:cs typeface="Times New Roman" panose="02020603050405020304" pitchFamily="18" charset="0"/>
                        </a:rPr>
                        <a:t>95,76 %</a:t>
                      </a:r>
                    </a:p>
                  </a:txBody>
                  <a:tcPr/>
                </a:tc>
                <a:tc>
                  <a:txBody>
                    <a:bodyPr/>
                    <a:lstStyle/>
                    <a:p>
                      <a:pPr algn="ctr"/>
                      <a:r>
                        <a:rPr lang="it-IT"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584057080"/>
                  </a:ext>
                </a:extLst>
              </a:tr>
              <a:tr h="370840">
                <a:tc>
                  <a:txBody>
                    <a:bodyPr/>
                    <a:lstStyle/>
                    <a:p>
                      <a:pPr algn="l"/>
                      <a:r>
                        <a:rPr lang="it-IT" dirty="0">
                          <a:latin typeface="Times New Roman" panose="02020603050405020304" pitchFamily="18" charset="0"/>
                          <a:cs typeface="Times New Roman" panose="02020603050405020304" pitchFamily="18" charset="0"/>
                        </a:rPr>
                        <a:t>Energia alcool</a:t>
                      </a:r>
                    </a:p>
                  </a:txBody>
                  <a:tcPr/>
                </a:tc>
                <a:tc>
                  <a:txBody>
                    <a:bodyPr/>
                    <a:lstStyle/>
                    <a:p>
                      <a:pPr algn="ctr"/>
                      <a:r>
                        <a:rPr lang="it-IT" dirty="0">
                          <a:latin typeface="Times New Roman" panose="02020603050405020304" pitchFamily="18" charset="0"/>
                          <a:cs typeface="Times New Roman" panose="02020603050405020304" pitchFamily="18" charset="0"/>
                        </a:rPr>
                        <a:t>2,76 %</a:t>
                      </a:r>
                    </a:p>
                  </a:txBody>
                  <a:tcPr/>
                </a:tc>
                <a:tc>
                  <a:txBody>
                    <a:bodyPr/>
                    <a:lstStyle/>
                    <a:p>
                      <a:pPr algn="ctr"/>
                      <a:r>
                        <a:rPr lang="it-IT" dirty="0">
                          <a:latin typeface="Times New Roman" panose="02020603050405020304" pitchFamily="18" charset="0"/>
                          <a:cs typeface="Times New Roman" panose="02020603050405020304" pitchFamily="18" charset="0"/>
                        </a:rPr>
                        <a:t>4,24 %</a:t>
                      </a:r>
                    </a:p>
                  </a:txBody>
                  <a:tcPr/>
                </a:tc>
                <a:tc>
                  <a:txBody>
                    <a:bodyPr/>
                    <a:lstStyle/>
                    <a:p>
                      <a:pPr algn="ctr"/>
                      <a:r>
                        <a:rPr lang="it-IT"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1285689551"/>
                  </a:ext>
                </a:extLst>
              </a:tr>
            </a:tbl>
          </a:graphicData>
        </a:graphic>
      </p:graphicFrame>
    </p:spTree>
    <p:extLst>
      <p:ext uri="{BB962C8B-B14F-4D97-AF65-F5344CB8AC3E}">
        <p14:creationId xmlns:p14="http://schemas.microsoft.com/office/powerpoint/2010/main" val="1128952343"/>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descr="Immagine che contiene testo&#10;&#10;Descrizione generata con affidabilità elevata">
            <a:extLst>
              <a:ext uri="{FF2B5EF4-FFF2-40B4-BE49-F238E27FC236}">
                <a16:creationId xmlns:a16="http://schemas.microsoft.com/office/drawing/2014/main" id="{F87D15BD-2CCC-4986-A860-748F466825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2" name="Titolo 1">
            <a:extLst>
              <a:ext uri="{FF2B5EF4-FFF2-40B4-BE49-F238E27FC236}">
                <a16:creationId xmlns:a16="http://schemas.microsoft.com/office/drawing/2014/main" id="{8D7027CE-1A06-4FB6-ACD6-2FBC72DF7AE8}"/>
              </a:ext>
            </a:extLst>
          </p:cNvPr>
          <p:cNvSpPr>
            <a:spLocks noGrp="1"/>
          </p:cNvSpPr>
          <p:nvPr>
            <p:ph type="title"/>
          </p:nvPr>
        </p:nvSpPr>
        <p:spPr/>
        <p:txBody>
          <a:bodyPr>
            <a:normAutofit fontScale="90000"/>
          </a:bodyPr>
          <a:lstStyle/>
          <a:p>
            <a:pPr algn="ctr"/>
            <a:r>
              <a:rPr lang="it-IT" b="1" dirty="0">
                <a:latin typeface="Times New Roman" panose="02020603050405020304" pitchFamily="18" charset="0"/>
                <a:cs typeface="Times New Roman" panose="02020603050405020304" pitchFamily="18" charset="0"/>
              </a:rPr>
              <a:t>Risultati</a:t>
            </a:r>
            <a:br>
              <a:rPr lang="it-IT" b="1" dirty="0">
                <a:latin typeface="Times New Roman" panose="02020603050405020304" pitchFamily="18" charset="0"/>
                <a:cs typeface="Times New Roman" panose="02020603050405020304" pitchFamily="18" charset="0"/>
              </a:rPr>
            </a:br>
            <a:r>
              <a:rPr lang="it-IT" sz="3300" b="1" dirty="0">
                <a:latin typeface="Times New Roman" panose="02020603050405020304" pitchFamily="18" charset="0"/>
                <a:cs typeface="Times New Roman" panose="02020603050405020304" pitchFamily="18" charset="0"/>
              </a:rPr>
              <a:t>Variabili nutrizionali </a:t>
            </a:r>
            <a:br>
              <a:rPr lang="it-IT" b="1" dirty="0">
                <a:latin typeface="Times New Roman" panose="02020603050405020304" pitchFamily="18" charset="0"/>
                <a:cs typeface="Times New Roman" panose="02020603050405020304" pitchFamily="18" charset="0"/>
              </a:rPr>
            </a:br>
            <a:endParaRPr lang="it-IT" b="1" dirty="0">
              <a:latin typeface="Times New Roman" panose="02020603050405020304" pitchFamily="18" charset="0"/>
              <a:cs typeface="Times New Roman" panose="02020603050405020304" pitchFamily="18" charset="0"/>
            </a:endParaRPr>
          </a:p>
        </p:txBody>
      </p:sp>
      <p:sp>
        <p:nvSpPr>
          <p:cNvPr id="5" name="Titolo 1">
            <a:extLst>
              <a:ext uri="{FF2B5EF4-FFF2-40B4-BE49-F238E27FC236}">
                <a16:creationId xmlns:a16="http://schemas.microsoft.com/office/drawing/2014/main" id="{7BBECFBE-D990-40F3-A33A-6AD6E19C80E0}"/>
              </a:ext>
            </a:extLst>
          </p:cNvPr>
          <p:cNvSpPr txBox="1">
            <a:spLocks/>
          </p:cNvSpPr>
          <p:nvPr/>
        </p:nvSpPr>
        <p:spPr>
          <a:xfrm>
            <a:off x="-401310" y="1632488"/>
            <a:ext cx="6076432"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1800" b="1" dirty="0" err="1">
                <a:latin typeface="Times New Roman" panose="02020603050405020304" pitchFamily="18" charset="0"/>
                <a:cs typeface="Times New Roman" panose="02020603050405020304" pitchFamily="18" charset="0"/>
              </a:rPr>
              <a:t>Intake</a:t>
            </a:r>
            <a:r>
              <a:rPr lang="it-IT" sz="1800" b="1" dirty="0">
                <a:latin typeface="Times New Roman" panose="02020603050405020304" pitchFamily="18" charset="0"/>
                <a:cs typeface="Times New Roman" panose="02020603050405020304" pitchFamily="18" charset="0"/>
              </a:rPr>
              <a:t> proteico nei due gruppi</a:t>
            </a:r>
          </a:p>
        </p:txBody>
      </p:sp>
      <p:pic>
        <p:nvPicPr>
          <p:cNvPr id="8" name="Immagine 7">
            <a:extLst>
              <a:ext uri="{FF2B5EF4-FFF2-40B4-BE49-F238E27FC236}">
                <a16:creationId xmlns:a16="http://schemas.microsoft.com/office/drawing/2014/main" id="{4DAFBFE2-681B-4534-AC1A-A7F3B0345864}"/>
              </a:ext>
            </a:extLst>
          </p:cNvPr>
          <p:cNvPicPr>
            <a:picLocks noChangeAspect="1"/>
          </p:cNvPicPr>
          <p:nvPr/>
        </p:nvPicPr>
        <p:blipFill>
          <a:blip r:embed="rId3"/>
          <a:stretch>
            <a:fillRect/>
          </a:stretch>
        </p:blipFill>
        <p:spPr>
          <a:xfrm>
            <a:off x="149146" y="2560860"/>
            <a:ext cx="4995034" cy="2999681"/>
          </a:xfrm>
          <a:prstGeom prst="rect">
            <a:avLst/>
          </a:prstGeom>
        </p:spPr>
      </p:pic>
      <p:graphicFrame>
        <p:nvGraphicFramePr>
          <p:cNvPr id="7" name="Tabella 6">
            <a:extLst>
              <a:ext uri="{FF2B5EF4-FFF2-40B4-BE49-F238E27FC236}">
                <a16:creationId xmlns:a16="http://schemas.microsoft.com/office/drawing/2014/main" id="{B6B07FD3-3A43-43D3-8E25-66CC7DDBDE9B}"/>
              </a:ext>
            </a:extLst>
          </p:cNvPr>
          <p:cNvGraphicFramePr>
            <a:graphicFrameLocks noGrp="1"/>
          </p:cNvGraphicFramePr>
          <p:nvPr>
            <p:extLst>
              <p:ext uri="{D42A27DB-BD31-4B8C-83A1-F6EECF244321}">
                <p14:modId xmlns:p14="http://schemas.microsoft.com/office/powerpoint/2010/main" val="1965428344"/>
              </p:ext>
            </p:extLst>
          </p:nvPr>
        </p:nvGraphicFramePr>
        <p:xfrm>
          <a:off x="5375188" y="3807941"/>
          <a:ext cx="6308991" cy="1752600"/>
        </p:xfrm>
        <a:graphic>
          <a:graphicData uri="http://schemas.openxmlformats.org/drawingml/2006/table">
            <a:tbl>
              <a:tblPr firstRow="1" bandRow="1">
                <a:tableStyleId>{073A0DAA-6AF3-43AB-8588-CEC1D06C72B9}</a:tableStyleId>
              </a:tblPr>
              <a:tblGrid>
                <a:gridCol w="1778065">
                  <a:extLst>
                    <a:ext uri="{9D8B030D-6E8A-4147-A177-3AD203B41FA5}">
                      <a16:colId xmlns:a16="http://schemas.microsoft.com/office/drawing/2014/main" val="2448392079"/>
                    </a:ext>
                  </a:extLst>
                </a:gridCol>
                <a:gridCol w="2088292">
                  <a:extLst>
                    <a:ext uri="{9D8B030D-6E8A-4147-A177-3AD203B41FA5}">
                      <a16:colId xmlns:a16="http://schemas.microsoft.com/office/drawing/2014/main" val="2079549383"/>
                    </a:ext>
                  </a:extLst>
                </a:gridCol>
                <a:gridCol w="1940011">
                  <a:extLst>
                    <a:ext uri="{9D8B030D-6E8A-4147-A177-3AD203B41FA5}">
                      <a16:colId xmlns:a16="http://schemas.microsoft.com/office/drawing/2014/main" val="3090325654"/>
                    </a:ext>
                  </a:extLst>
                </a:gridCol>
                <a:gridCol w="502623">
                  <a:extLst>
                    <a:ext uri="{9D8B030D-6E8A-4147-A177-3AD203B41FA5}">
                      <a16:colId xmlns:a16="http://schemas.microsoft.com/office/drawing/2014/main" val="581811736"/>
                    </a:ext>
                  </a:extLst>
                </a:gridCol>
              </a:tblGrid>
              <a:tr h="370840">
                <a:tc>
                  <a:txBody>
                    <a:bodyPr/>
                    <a:lstStyle/>
                    <a:p>
                      <a:pPr algn="l"/>
                      <a:r>
                        <a:rPr lang="it-IT" dirty="0">
                          <a:latin typeface="Times New Roman" panose="02020603050405020304" pitchFamily="18" charset="0"/>
                          <a:cs typeface="Times New Roman" panose="02020603050405020304" pitchFamily="18" charset="0"/>
                        </a:rPr>
                        <a:t>Media</a:t>
                      </a:r>
                    </a:p>
                  </a:txBody>
                  <a:tcPr/>
                </a:tc>
                <a:tc>
                  <a:txBody>
                    <a:bodyPr/>
                    <a:lstStyle/>
                    <a:p>
                      <a:pPr algn="ctr"/>
                      <a:r>
                        <a:rPr lang="it-IT" dirty="0">
                          <a:latin typeface="Times New Roman" panose="02020603050405020304" pitchFamily="18" charset="0"/>
                          <a:cs typeface="Times New Roman" panose="02020603050405020304" pitchFamily="18" charset="0"/>
                        </a:rPr>
                        <a:t>Master</a:t>
                      </a:r>
                    </a:p>
                  </a:txBody>
                  <a:tcPr/>
                </a:tc>
                <a:tc>
                  <a:txBody>
                    <a:bodyPr/>
                    <a:lstStyle/>
                    <a:p>
                      <a:pPr algn="ctr"/>
                      <a:r>
                        <a:rPr lang="it-IT" dirty="0">
                          <a:latin typeface="Times New Roman" panose="02020603050405020304" pitchFamily="18" charset="0"/>
                          <a:cs typeface="Times New Roman" panose="02020603050405020304" pitchFamily="18" charset="0"/>
                        </a:rPr>
                        <a:t>Amatori</a:t>
                      </a:r>
                    </a:p>
                  </a:txBody>
                  <a:tcPr/>
                </a:tc>
                <a:tc>
                  <a:txBody>
                    <a:bodyPr/>
                    <a:lstStyle/>
                    <a:p>
                      <a:pPr algn="ctr"/>
                      <a:endParaRPr lang="it-IT">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033270044"/>
                  </a:ext>
                </a:extLst>
              </a:tr>
              <a:tr h="370840">
                <a:tc>
                  <a:txBody>
                    <a:bodyPr/>
                    <a:lstStyle/>
                    <a:p>
                      <a:pPr algn="l"/>
                      <a:r>
                        <a:rPr lang="it-IT" dirty="0">
                          <a:latin typeface="Times New Roman" panose="02020603050405020304" pitchFamily="18" charset="0"/>
                          <a:cs typeface="Times New Roman" panose="02020603050405020304" pitchFamily="18" charset="0"/>
                        </a:rPr>
                        <a:t>Proteine totali</a:t>
                      </a:r>
                    </a:p>
                  </a:txBody>
                  <a:tcPr/>
                </a:tc>
                <a:tc>
                  <a:txBody>
                    <a:bodyPr/>
                    <a:lstStyle/>
                    <a:p>
                      <a:pPr algn="ctr"/>
                      <a:r>
                        <a:rPr lang="it-IT" dirty="0">
                          <a:latin typeface="Times New Roman" panose="02020603050405020304" pitchFamily="18" charset="0"/>
                          <a:cs typeface="Times New Roman" panose="02020603050405020304" pitchFamily="18" charset="0"/>
                        </a:rPr>
                        <a:t>21% Kcal totali</a:t>
                      </a:r>
                    </a:p>
                    <a:p>
                      <a:pPr algn="ctr"/>
                      <a:r>
                        <a:rPr lang="it-IT" dirty="0">
                          <a:latin typeface="Times New Roman" panose="02020603050405020304" pitchFamily="18" charset="0"/>
                          <a:cs typeface="Times New Roman" panose="02020603050405020304" pitchFamily="18" charset="0"/>
                        </a:rPr>
                        <a:t>1,5 g/kg peso x die</a:t>
                      </a:r>
                    </a:p>
                  </a:txBody>
                  <a:tcPr/>
                </a:tc>
                <a:tc>
                  <a:txBody>
                    <a:bodyPr/>
                    <a:lstStyle/>
                    <a:p>
                      <a:pPr algn="ctr"/>
                      <a:r>
                        <a:rPr lang="it-IT" dirty="0">
                          <a:latin typeface="Times New Roman" panose="02020603050405020304" pitchFamily="18" charset="0"/>
                          <a:cs typeface="Times New Roman" panose="02020603050405020304" pitchFamily="18" charset="0"/>
                        </a:rPr>
                        <a:t>17% Kcal totali</a:t>
                      </a:r>
                    </a:p>
                    <a:p>
                      <a:pPr algn="ctr"/>
                      <a:r>
                        <a:rPr lang="it-IT" dirty="0">
                          <a:latin typeface="Times New Roman" panose="02020603050405020304" pitchFamily="18" charset="0"/>
                          <a:cs typeface="Times New Roman" panose="02020603050405020304" pitchFamily="18" charset="0"/>
                        </a:rPr>
                        <a:t>1,2 g/kg peso x die</a:t>
                      </a:r>
                    </a:p>
                  </a:txBody>
                  <a:tcPr/>
                </a:tc>
                <a:tc>
                  <a:txBody>
                    <a:bodyPr/>
                    <a:lstStyle/>
                    <a:p>
                      <a:pPr algn="ctr"/>
                      <a:r>
                        <a:rPr lang="it-IT"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969386192"/>
                  </a:ext>
                </a:extLst>
              </a:tr>
              <a:tr h="370840">
                <a:tc>
                  <a:txBody>
                    <a:bodyPr/>
                    <a:lstStyle/>
                    <a:p>
                      <a:pPr algn="l"/>
                      <a:r>
                        <a:rPr lang="it-IT" dirty="0">
                          <a:latin typeface="Times New Roman" panose="02020603050405020304" pitchFamily="18" charset="0"/>
                          <a:cs typeface="Times New Roman" panose="02020603050405020304" pitchFamily="18" charset="0"/>
                        </a:rPr>
                        <a:t>Proteine animali</a:t>
                      </a:r>
                    </a:p>
                  </a:txBody>
                  <a:tcPr/>
                </a:tc>
                <a:tc>
                  <a:txBody>
                    <a:bodyPr/>
                    <a:lstStyle/>
                    <a:p>
                      <a:pPr algn="ctr"/>
                      <a:r>
                        <a:rPr lang="it-IT" dirty="0">
                          <a:latin typeface="Times New Roman" panose="02020603050405020304" pitchFamily="18" charset="0"/>
                          <a:cs typeface="Times New Roman" panose="02020603050405020304" pitchFamily="18" charset="0"/>
                        </a:rPr>
                        <a:t>16%</a:t>
                      </a:r>
                    </a:p>
                  </a:txBody>
                  <a:tcPr/>
                </a:tc>
                <a:tc>
                  <a:txBody>
                    <a:bodyPr/>
                    <a:lstStyle/>
                    <a:p>
                      <a:pPr algn="ctr"/>
                      <a:r>
                        <a:rPr lang="it-IT" dirty="0">
                          <a:latin typeface="Times New Roman" panose="02020603050405020304" pitchFamily="18" charset="0"/>
                          <a:cs typeface="Times New Roman" panose="02020603050405020304" pitchFamily="18" charset="0"/>
                        </a:rPr>
                        <a:t>11 %</a:t>
                      </a:r>
                    </a:p>
                  </a:txBody>
                  <a:tcPr/>
                </a:tc>
                <a:tc>
                  <a:txBody>
                    <a:bodyPr/>
                    <a:lstStyle/>
                    <a:p>
                      <a:pPr algn="ctr"/>
                      <a:r>
                        <a:rPr lang="it-IT"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584057080"/>
                  </a:ext>
                </a:extLst>
              </a:tr>
              <a:tr h="370840">
                <a:tc>
                  <a:txBody>
                    <a:bodyPr/>
                    <a:lstStyle/>
                    <a:p>
                      <a:pPr algn="l"/>
                      <a:r>
                        <a:rPr lang="it-IT" dirty="0">
                          <a:latin typeface="Times New Roman" panose="02020603050405020304" pitchFamily="18" charset="0"/>
                          <a:cs typeface="Times New Roman" panose="02020603050405020304" pitchFamily="18" charset="0"/>
                        </a:rPr>
                        <a:t>Proteine vegetali</a:t>
                      </a:r>
                    </a:p>
                  </a:txBody>
                  <a:tcPr/>
                </a:tc>
                <a:tc>
                  <a:txBody>
                    <a:bodyPr/>
                    <a:lstStyle/>
                    <a:p>
                      <a:pPr algn="ctr"/>
                      <a:r>
                        <a:rPr lang="it-IT" dirty="0">
                          <a:latin typeface="Times New Roman" panose="02020603050405020304" pitchFamily="18" charset="0"/>
                          <a:cs typeface="Times New Roman" panose="02020603050405020304" pitchFamily="18" charset="0"/>
                        </a:rPr>
                        <a:t>5 %</a:t>
                      </a:r>
                    </a:p>
                  </a:txBody>
                  <a:tcPr/>
                </a:tc>
                <a:tc>
                  <a:txBody>
                    <a:bodyPr/>
                    <a:lstStyle/>
                    <a:p>
                      <a:pPr algn="ctr"/>
                      <a:r>
                        <a:rPr lang="it-IT" dirty="0">
                          <a:latin typeface="Times New Roman" panose="02020603050405020304" pitchFamily="18" charset="0"/>
                          <a:cs typeface="Times New Roman" panose="02020603050405020304" pitchFamily="18" charset="0"/>
                        </a:rPr>
                        <a:t>6 %</a:t>
                      </a:r>
                    </a:p>
                  </a:txBody>
                  <a:tcPr/>
                </a:tc>
                <a:tc>
                  <a:txBody>
                    <a:bodyPr/>
                    <a:lstStyle/>
                    <a:p>
                      <a:pPr algn="ctr"/>
                      <a:r>
                        <a:rPr lang="it-IT" sz="1700" dirty="0" err="1">
                          <a:latin typeface="Times New Roman" panose="02020603050405020304" pitchFamily="18" charset="0"/>
                          <a:cs typeface="Times New Roman" panose="02020603050405020304" pitchFamily="18" charset="0"/>
                        </a:rPr>
                        <a:t>n.s.</a:t>
                      </a:r>
                      <a:endParaRPr lang="it-IT" sz="17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285689551"/>
                  </a:ext>
                </a:extLst>
              </a:tr>
            </a:tbl>
          </a:graphicData>
        </a:graphic>
      </p:graphicFrame>
      <p:graphicFrame>
        <p:nvGraphicFramePr>
          <p:cNvPr id="3" name="Tabella 2">
            <a:extLst>
              <a:ext uri="{FF2B5EF4-FFF2-40B4-BE49-F238E27FC236}">
                <a16:creationId xmlns:a16="http://schemas.microsoft.com/office/drawing/2014/main" id="{9280D178-7D57-42C3-A6F6-F8411EBF9815}"/>
              </a:ext>
            </a:extLst>
          </p:cNvPr>
          <p:cNvGraphicFramePr>
            <a:graphicFrameLocks noGrp="1"/>
          </p:cNvGraphicFramePr>
          <p:nvPr>
            <p:extLst>
              <p:ext uri="{D42A27DB-BD31-4B8C-83A1-F6EECF244321}">
                <p14:modId xmlns:p14="http://schemas.microsoft.com/office/powerpoint/2010/main" val="4150270546"/>
              </p:ext>
            </p:extLst>
          </p:nvPr>
        </p:nvGraphicFramePr>
        <p:xfrm>
          <a:off x="5375188" y="1856487"/>
          <a:ext cx="6484435" cy="1010920"/>
        </p:xfrm>
        <a:graphic>
          <a:graphicData uri="http://schemas.openxmlformats.org/drawingml/2006/table">
            <a:tbl>
              <a:tblPr firstRow="1" bandRow="1">
                <a:tableStyleId>{073A0DAA-6AF3-43AB-8588-CEC1D06C72B9}</a:tableStyleId>
              </a:tblPr>
              <a:tblGrid>
                <a:gridCol w="1610303">
                  <a:extLst>
                    <a:ext uri="{9D8B030D-6E8A-4147-A177-3AD203B41FA5}">
                      <a16:colId xmlns:a16="http://schemas.microsoft.com/office/drawing/2014/main" val="2528506789"/>
                    </a:ext>
                  </a:extLst>
                </a:gridCol>
                <a:gridCol w="2361052">
                  <a:extLst>
                    <a:ext uri="{9D8B030D-6E8A-4147-A177-3AD203B41FA5}">
                      <a16:colId xmlns:a16="http://schemas.microsoft.com/office/drawing/2014/main" val="3761246067"/>
                    </a:ext>
                  </a:extLst>
                </a:gridCol>
                <a:gridCol w="2304800">
                  <a:extLst>
                    <a:ext uri="{9D8B030D-6E8A-4147-A177-3AD203B41FA5}">
                      <a16:colId xmlns:a16="http://schemas.microsoft.com/office/drawing/2014/main" val="885051211"/>
                    </a:ext>
                  </a:extLst>
                </a:gridCol>
                <a:gridCol w="208280">
                  <a:extLst>
                    <a:ext uri="{9D8B030D-6E8A-4147-A177-3AD203B41FA5}">
                      <a16:colId xmlns:a16="http://schemas.microsoft.com/office/drawing/2014/main" val="3962746654"/>
                    </a:ext>
                  </a:extLst>
                </a:gridCol>
              </a:tblGrid>
              <a:tr h="370840">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700" spc="-60" baseline="0" dirty="0">
                          <a:latin typeface="Times New Roman" panose="02020603050405020304" pitchFamily="18" charset="0"/>
                          <a:cs typeface="Times New Roman" panose="02020603050405020304" pitchFamily="18" charset="0"/>
                        </a:rPr>
                        <a:t>Livelli di Assunzione di Riferimento di Nutrienti ed energia (SINU 2014)</a:t>
                      </a:r>
                    </a:p>
                  </a:txBody>
                  <a:tcPr/>
                </a:tc>
                <a:tc hMerge="1">
                  <a:txBody>
                    <a:bodyPr/>
                    <a:lstStyle/>
                    <a:p>
                      <a:endParaRPr lang="it-IT"/>
                    </a:p>
                  </a:txBody>
                  <a:tcPr/>
                </a:tc>
                <a:tc hMerge="1">
                  <a:txBody>
                    <a:bodyPr/>
                    <a:lstStyle/>
                    <a:p>
                      <a:endParaRPr lang="it-IT"/>
                    </a:p>
                  </a:txBody>
                  <a:tcPr/>
                </a:tc>
                <a:tc hMerge="1">
                  <a:txBody>
                    <a:bodyPr/>
                    <a:lstStyle/>
                    <a:p>
                      <a:endParaRPr lang="it-IT" dirty="0"/>
                    </a:p>
                  </a:txBody>
                  <a:tcPr/>
                </a:tc>
                <a:extLst>
                  <a:ext uri="{0D108BD9-81ED-4DB2-BD59-A6C34878D82A}">
                    <a16:rowId xmlns:a16="http://schemas.microsoft.com/office/drawing/2014/main" val="293943454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latin typeface="Times New Roman" panose="02020603050405020304" pitchFamily="18" charset="0"/>
                          <a:cs typeface="Times New Roman" panose="02020603050405020304" pitchFamily="18" charset="0"/>
                        </a:rPr>
                        <a:t>Proteine totali</a:t>
                      </a:r>
                    </a:p>
                    <a:p>
                      <a:endParaRPr lang="it-IT"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pc="-100" baseline="0" dirty="0">
                          <a:latin typeface="Times New Roman" panose="02020603050405020304" pitchFamily="18" charset="0"/>
                          <a:cs typeface="Times New Roman" panose="02020603050405020304" pitchFamily="18" charset="0"/>
                        </a:rPr>
                        <a:t>1,2 – 1,7 g/kg peso  x die</a:t>
                      </a:r>
                    </a:p>
                    <a:p>
                      <a:endParaRPr lang="it-IT"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pc="-100" baseline="0" dirty="0">
                          <a:latin typeface="Times New Roman" panose="02020603050405020304" pitchFamily="18" charset="0"/>
                          <a:cs typeface="Times New Roman" panose="02020603050405020304" pitchFamily="18" charset="0"/>
                        </a:rPr>
                        <a:t>1,2 – 1,4 g/kg peso  x die</a:t>
                      </a:r>
                    </a:p>
                    <a:p>
                      <a:endParaRPr lang="it-IT" dirty="0"/>
                    </a:p>
                  </a:txBody>
                  <a:tcPr/>
                </a:tc>
                <a:tc>
                  <a:txBody>
                    <a:bodyPr/>
                    <a:lstStyle/>
                    <a:p>
                      <a:endParaRPr lang="it-IT" dirty="0"/>
                    </a:p>
                  </a:txBody>
                  <a:tcPr/>
                </a:tc>
                <a:extLst>
                  <a:ext uri="{0D108BD9-81ED-4DB2-BD59-A6C34878D82A}">
                    <a16:rowId xmlns:a16="http://schemas.microsoft.com/office/drawing/2014/main" val="846058083"/>
                  </a:ext>
                </a:extLst>
              </a:tr>
            </a:tbl>
          </a:graphicData>
        </a:graphic>
      </p:graphicFrame>
    </p:spTree>
    <p:extLst>
      <p:ext uri="{BB962C8B-B14F-4D97-AF65-F5344CB8AC3E}">
        <p14:creationId xmlns:p14="http://schemas.microsoft.com/office/powerpoint/2010/main" val="2232933925"/>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magine 15" descr="Immagine che contiene testo&#10;&#10;Descrizione generata con affidabilità elevata">
            <a:extLst>
              <a:ext uri="{FF2B5EF4-FFF2-40B4-BE49-F238E27FC236}">
                <a16:creationId xmlns:a16="http://schemas.microsoft.com/office/drawing/2014/main" id="{7EA2E881-3D11-415A-945C-DF6E03E167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2" name="Titolo 1">
            <a:extLst>
              <a:ext uri="{FF2B5EF4-FFF2-40B4-BE49-F238E27FC236}">
                <a16:creationId xmlns:a16="http://schemas.microsoft.com/office/drawing/2014/main" id="{8D7027CE-1A06-4FB6-ACD6-2FBC72DF7AE8}"/>
              </a:ext>
            </a:extLst>
          </p:cNvPr>
          <p:cNvSpPr>
            <a:spLocks noGrp="1"/>
          </p:cNvSpPr>
          <p:nvPr>
            <p:ph type="title"/>
          </p:nvPr>
        </p:nvSpPr>
        <p:spPr/>
        <p:txBody>
          <a:bodyPr>
            <a:normAutofit fontScale="90000"/>
          </a:bodyPr>
          <a:lstStyle/>
          <a:p>
            <a:pPr algn="ctr"/>
            <a:r>
              <a:rPr lang="it-IT" b="1" dirty="0">
                <a:latin typeface="Times New Roman" panose="02020603050405020304" pitchFamily="18" charset="0"/>
                <a:cs typeface="Times New Roman" panose="02020603050405020304" pitchFamily="18" charset="0"/>
              </a:rPr>
              <a:t>Risultati</a:t>
            </a:r>
            <a:br>
              <a:rPr lang="it-IT" b="1" dirty="0">
                <a:latin typeface="Times New Roman" panose="02020603050405020304" pitchFamily="18" charset="0"/>
                <a:cs typeface="Times New Roman" panose="02020603050405020304" pitchFamily="18" charset="0"/>
              </a:rPr>
            </a:br>
            <a:r>
              <a:rPr lang="it-IT" sz="3300" b="1" dirty="0">
                <a:latin typeface="Times New Roman" panose="02020603050405020304" pitchFamily="18" charset="0"/>
                <a:cs typeface="Times New Roman" panose="02020603050405020304" pitchFamily="18" charset="0"/>
              </a:rPr>
              <a:t>Variabili nutrizionali </a:t>
            </a:r>
            <a:br>
              <a:rPr lang="it-IT" b="1" dirty="0">
                <a:latin typeface="Times New Roman" panose="02020603050405020304" pitchFamily="18" charset="0"/>
                <a:cs typeface="Times New Roman" panose="02020603050405020304" pitchFamily="18" charset="0"/>
              </a:rPr>
            </a:br>
            <a:endParaRPr lang="it-IT" b="1" dirty="0">
              <a:latin typeface="Times New Roman" panose="02020603050405020304" pitchFamily="18" charset="0"/>
              <a:cs typeface="Times New Roman" panose="02020603050405020304" pitchFamily="18" charset="0"/>
            </a:endParaRPr>
          </a:p>
        </p:txBody>
      </p:sp>
      <p:sp>
        <p:nvSpPr>
          <p:cNvPr id="5" name="Titolo 1">
            <a:extLst>
              <a:ext uri="{FF2B5EF4-FFF2-40B4-BE49-F238E27FC236}">
                <a16:creationId xmlns:a16="http://schemas.microsoft.com/office/drawing/2014/main" id="{7BBECFBE-D990-40F3-A33A-6AD6E19C80E0}"/>
              </a:ext>
            </a:extLst>
          </p:cNvPr>
          <p:cNvSpPr txBox="1">
            <a:spLocks/>
          </p:cNvSpPr>
          <p:nvPr/>
        </p:nvSpPr>
        <p:spPr>
          <a:xfrm>
            <a:off x="-746859" y="1414625"/>
            <a:ext cx="6076432"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1800" b="1" dirty="0" err="1">
                <a:latin typeface="Times New Roman" panose="02020603050405020304" pitchFamily="18" charset="0"/>
                <a:cs typeface="Times New Roman" panose="02020603050405020304" pitchFamily="18" charset="0"/>
              </a:rPr>
              <a:t>Intake</a:t>
            </a:r>
            <a:r>
              <a:rPr lang="it-IT" sz="1800" b="1" dirty="0">
                <a:latin typeface="Times New Roman" panose="02020603050405020304" pitchFamily="18" charset="0"/>
                <a:cs typeface="Times New Roman" panose="02020603050405020304" pitchFamily="18" charset="0"/>
              </a:rPr>
              <a:t> Lipidi nei due gruppi</a:t>
            </a:r>
          </a:p>
        </p:txBody>
      </p:sp>
      <p:graphicFrame>
        <p:nvGraphicFramePr>
          <p:cNvPr id="3" name="Tabella 2">
            <a:extLst>
              <a:ext uri="{FF2B5EF4-FFF2-40B4-BE49-F238E27FC236}">
                <a16:creationId xmlns:a16="http://schemas.microsoft.com/office/drawing/2014/main" id="{FEF09AED-B694-43F2-85A8-D92F5BD67A68}"/>
              </a:ext>
            </a:extLst>
          </p:cNvPr>
          <p:cNvGraphicFramePr>
            <a:graphicFrameLocks noGrp="1"/>
          </p:cNvGraphicFramePr>
          <p:nvPr>
            <p:extLst>
              <p:ext uri="{D42A27DB-BD31-4B8C-83A1-F6EECF244321}">
                <p14:modId xmlns:p14="http://schemas.microsoft.com/office/powerpoint/2010/main" val="3139448130"/>
              </p:ext>
            </p:extLst>
          </p:nvPr>
        </p:nvGraphicFramePr>
        <p:xfrm>
          <a:off x="5550896" y="1699436"/>
          <a:ext cx="6376455" cy="2211861"/>
        </p:xfrm>
        <a:graphic>
          <a:graphicData uri="http://schemas.openxmlformats.org/drawingml/2006/table">
            <a:tbl>
              <a:tblPr firstRow="1" bandRow="1">
                <a:tableStyleId>{073A0DAA-6AF3-43AB-8588-CEC1D06C72B9}</a:tableStyleId>
              </a:tblPr>
              <a:tblGrid>
                <a:gridCol w="1325880">
                  <a:extLst>
                    <a:ext uri="{9D8B030D-6E8A-4147-A177-3AD203B41FA5}">
                      <a16:colId xmlns:a16="http://schemas.microsoft.com/office/drawing/2014/main" val="2130287518"/>
                    </a:ext>
                  </a:extLst>
                </a:gridCol>
                <a:gridCol w="5050575">
                  <a:extLst>
                    <a:ext uri="{9D8B030D-6E8A-4147-A177-3AD203B41FA5}">
                      <a16:colId xmlns:a16="http://schemas.microsoft.com/office/drawing/2014/main" val="3494613208"/>
                    </a:ext>
                  </a:extLst>
                </a:gridCol>
              </a:tblGrid>
              <a:tr h="383061">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700" spc="-60" baseline="0" dirty="0">
                          <a:latin typeface="Times New Roman" panose="02020603050405020304" pitchFamily="18" charset="0"/>
                          <a:cs typeface="Times New Roman" panose="02020603050405020304" pitchFamily="18" charset="0"/>
                        </a:rPr>
                        <a:t>Livelli di Assunzione di Riferimento di Nutrienti ed energia (SINU 2014)</a:t>
                      </a:r>
                    </a:p>
                  </a:txBody>
                  <a:tcPr/>
                </a:tc>
                <a:tc hMerge="1">
                  <a:txBody>
                    <a:bodyPr/>
                    <a:lstStyle/>
                    <a:p>
                      <a:endParaRPr lang="it-IT"/>
                    </a:p>
                  </a:txBody>
                  <a:tcPr/>
                </a:tc>
                <a:extLst>
                  <a:ext uri="{0D108BD9-81ED-4DB2-BD59-A6C34878D82A}">
                    <a16:rowId xmlns:a16="http://schemas.microsoft.com/office/drawing/2014/main" val="2444246792"/>
                  </a:ext>
                </a:extLst>
              </a:tr>
              <a:tr h="340103">
                <a:tc>
                  <a:txBody>
                    <a:bodyPr/>
                    <a:lstStyle/>
                    <a:p>
                      <a:r>
                        <a:rPr lang="it-IT" dirty="0">
                          <a:latin typeface="Times New Roman" panose="02020603050405020304" pitchFamily="18" charset="0"/>
                          <a:cs typeface="Times New Roman" panose="02020603050405020304" pitchFamily="18" charset="0"/>
                        </a:rPr>
                        <a:t>Lipidi totali</a:t>
                      </a:r>
                    </a:p>
                  </a:txBody>
                  <a:tcPr/>
                </a:tc>
                <a:tc>
                  <a:txBody>
                    <a:bodyPr/>
                    <a:lstStyle/>
                    <a:p>
                      <a:r>
                        <a:rPr lang="it-IT" dirty="0">
                          <a:latin typeface="Times New Roman" panose="02020603050405020304" pitchFamily="18" charset="0"/>
                          <a:cs typeface="Times New Roman" panose="02020603050405020304" pitchFamily="18" charset="0"/>
                        </a:rPr>
                        <a:t>20-35% kcal totali</a:t>
                      </a:r>
                    </a:p>
                  </a:txBody>
                  <a:tcPr/>
                </a:tc>
                <a:extLst>
                  <a:ext uri="{0D108BD9-81ED-4DB2-BD59-A6C34878D82A}">
                    <a16:rowId xmlns:a16="http://schemas.microsoft.com/office/drawing/2014/main" val="2951412306"/>
                  </a:ext>
                </a:extLst>
              </a:tr>
              <a:tr h="340103">
                <a:tc>
                  <a:txBody>
                    <a:bodyPr/>
                    <a:lstStyle/>
                    <a:p>
                      <a:r>
                        <a:rPr lang="it-IT" dirty="0">
                          <a:latin typeface="Times New Roman" panose="02020603050405020304" pitchFamily="18" charset="0"/>
                          <a:cs typeface="Times New Roman" panose="02020603050405020304" pitchFamily="18" charset="0"/>
                        </a:rPr>
                        <a:t>MUFA</a:t>
                      </a:r>
                    </a:p>
                  </a:txBody>
                  <a:tcPr/>
                </a:tc>
                <a:tc>
                  <a:txBody>
                    <a:bodyPr/>
                    <a:lstStyle/>
                    <a:p>
                      <a:r>
                        <a:rPr lang="it-IT" dirty="0">
                          <a:latin typeface="Times New Roman" panose="02020603050405020304" pitchFamily="18" charset="0"/>
                          <a:cs typeface="Times New Roman" panose="02020603050405020304" pitchFamily="18" charset="0"/>
                        </a:rPr>
                        <a:t>10-20% kcal totali</a:t>
                      </a:r>
                    </a:p>
                  </a:txBody>
                  <a:tcPr/>
                </a:tc>
                <a:extLst>
                  <a:ext uri="{0D108BD9-81ED-4DB2-BD59-A6C34878D82A}">
                    <a16:rowId xmlns:a16="http://schemas.microsoft.com/office/drawing/2014/main" val="3758187745"/>
                  </a:ext>
                </a:extLst>
              </a:tr>
              <a:tr h="340103">
                <a:tc>
                  <a:txBody>
                    <a:bodyPr/>
                    <a:lstStyle/>
                    <a:p>
                      <a:r>
                        <a:rPr lang="it-IT" dirty="0">
                          <a:latin typeface="Times New Roman" panose="02020603050405020304" pitchFamily="18" charset="0"/>
                          <a:cs typeface="Times New Roman" panose="02020603050405020304" pitchFamily="18" charset="0"/>
                        </a:rPr>
                        <a:t>PUFA</a:t>
                      </a:r>
                    </a:p>
                  </a:txBody>
                  <a:tcPr/>
                </a:tc>
                <a:tc>
                  <a:txBody>
                    <a:bodyPr/>
                    <a:lstStyle/>
                    <a:p>
                      <a:r>
                        <a:rPr lang="it-IT" dirty="0">
                          <a:latin typeface="Times New Roman" panose="02020603050405020304" pitchFamily="18" charset="0"/>
                          <a:cs typeface="Times New Roman" panose="02020603050405020304" pitchFamily="18" charset="0"/>
                        </a:rPr>
                        <a:t>5-10% Kcal totali</a:t>
                      </a:r>
                    </a:p>
                  </a:txBody>
                  <a:tcPr/>
                </a:tc>
                <a:extLst>
                  <a:ext uri="{0D108BD9-81ED-4DB2-BD59-A6C34878D82A}">
                    <a16:rowId xmlns:a16="http://schemas.microsoft.com/office/drawing/2014/main" val="2933760277"/>
                  </a:ext>
                </a:extLst>
              </a:tr>
              <a:tr h="340103">
                <a:tc>
                  <a:txBody>
                    <a:bodyPr/>
                    <a:lstStyle/>
                    <a:p>
                      <a:r>
                        <a:rPr lang="it-IT" dirty="0">
                          <a:latin typeface="Times New Roman" panose="02020603050405020304" pitchFamily="18" charset="0"/>
                          <a:cs typeface="Times New Roman" panose="02020603050405020304" pitchFamily="18" charset="0"/>
                        </a:rPr>
                        <a:t>SFA</a:t>
                      </a:r>
                    </a:p>
                  </a:txBody>
                  <a:tcPr/>
                </a:tc>
                <a:tc>
                  <a:txBody>
                    <a:bodyPr/>
                    <a:lstStyle/>
                    <a:p>
                      <a:r>
                        <a:rPr lang="it-IT" dirty="0">
                          <a:latin typeface="Times New Roman" panose="02020603050405020304" pitchFamily="18" charset="0"/>
                          <a:cs typeface="Times New Roman" panose="02020603050405020304" pitchFamily="18" charset="0"/>
                        </a:rPr>
                        <a:t>&lt;10% kcal totali</a:t>
                      </a:r>
                    </a:p>
                  </a:txBody>
                  <a:tcPr/>
                </a:tc>
                <a:extLst>
                  <a:ext uri="{0D108BD9-81ED-4DB2-BD59-A6C34878D82A}">
                    <a16:rowId xmlns:a16="http://schemas.microsoft.com/office/drawing/2014/main" val="1358400727"/>
                  </a:ext>
                </a:extLst>
              </a:tr>
              <a:tr h="340103">
                <a:tc>
                  <a:txBody>
                    <a:bodyPr/>
                    <a:lstStyle/>
                    <a:p>
                      <a:r>
                        <a:rPr lang="it-IT" dirty="0">
                          <a:latin typeface="Times New Roman" panose="02020603050405020304" pitchFamily="18" charset="0"/>
                          <a:cs typeface="Times New Roman" panose="02020603050405020304" pitchFamily="18" charset="0"/>
                        </a:rPr>
                        <a:t>Colesterolo</a:t>
                      </a:r>
                    </a:p>
                  </a:txBody>
                  <a:tcPr/>
                </a:tc>
                <a:tc>
                  <a:txBody>
                    <a:bodyPr/>
                    <a:lstStyle/>
                    <a:p>
                      <a:r>
                        <a:rPr lang="it-IT" dirty="0">
                          <a:latin typeface="Times New Roman" panose="02020603050405020304" pitchFamily="18" charset="0"/>
                          <a:cs typeface="Times New Roman" panose="02020603050405020304" pitchFamily="18" charset="0"/>
                        </a:rPr>
                        <a:t>&lt;300 mg/die</a:t>
                      </a:r>
                    </a:p>
                  </a:txBody>
                  <a:tcPr/>
                </a:tc>
                <a:extLst>
                  <a:ext uri="{0D108BD9-81ED-4DB2-BD59-A6C34878D82A}">
                    <a16:rowId xmlns:a16="http://schemas.microsoft.com/office/drawing/2014/main" val="2700895860"/>
                  </a:ext>
                </a:extLst>
              </a:tr>
            </a:tbl>
          </a:graphicData>
        </a:graphic>
      </p:graphicFrame>
      <p:graphicFrame>
        <p:nvGraphicFramePr>
          <p:cNvPr id="7" name="Tabella 6">
            <a:extLst>
              <a:ext uri="{FF2B5EF4-FFF2-40B4-BE49-F238E27FC236}">
                <a16:creationId xmlns:a16="http://schemas.microsoft.com/office/drawing/2014/main" id="{5F9F4171-3276-4381-B1DA-651C1B34EB01}"/>
              </a:ext>
            </a:extLst>
          </p:cNvPr>
          <p:cNvGraphicFramePr>
            <a:graphicFrameLocks noGrp="1"/>
          </p:cNvGraphicFramePr>
          <p:nvPr>
            <p:extLst>
              <p:ext uri="{D42A27DB-BD31-4B8C-83A1-F6EECF244321}">
                <p14:modId xmlns:p14="http://schemas.microsoft.com/office/powerpoint/2010/main" val="573863972"/>
              </p:ext>
            </p:extLst>
          </p:nvPr>
        </p:nvGraphicFramePr>
        <p:xfrm>
          <a:off x="5388917" y="4462591"/>
          <a:ext cx="5831017" cy="2225040"/>
        </p:xfrm>
        <a:graphic>
          <a:graphicData uri="http://schemas.openxmlformats.org/drawingml/2006/table">
            <a:tbl>
              <a:tblPr firstRow="1" bandRow="1">
                <a:tableStyleId>{073A0DAA-6AF3-43AB-8588-CEC1D06C72B9}</a:tableStyleId>
              </a:tblPr>
              <a:tblGrid>
                <a:gridCol w="1457755">
                  <a:extLst>
                    <a:ext uri="{9D8B030D-6E8A-4147-A177-3AD203B41FA5}">
                      <a16:colId xmlns:a16="http://schemas.microsoft.com/office/drawing/2014/main" val="1086290626"/>
                    </a:ext>
                  </a:extLst>
                </a:gridCol>
                <a:gridCol w="2078286">
                  <a:extLst>
                    <a:ext uri="{9D8B030D-6E8A-4147-A177-3AD203B41FA5}">
                      <a16:colId xmlns:a16="http://schemas.microsoft.com/office/drawing/2014/main" val="1572908798"/>
                    </a:ext>
                  </a:extLst>
                </a:gridCol>
                <a:gridCol w="1714977">
                  <a:extLst>
                    <a:ext uri="{9D8B030D-6E8A-4147-A177-3AD203B41FA5}">
                      <a16:colId xmlns:a16="http://schemas.microsoft.com/office/drawing/2014/main" val="1176987227"/>
                    </a:ext>
                  </a:extLst>
                </a:gridCol>
                <a:gridCol w="579999">
                  <a:extLst>
                    <a:ext uri="{9D8B030D-6E8A-4147-A177-3AD203B41FA5}">
                      <a16:colId xmlns:a16="http://schemas.microsoft.com/office/drawing/2014/main" val="1535854571"/>
                    </a:ext>
                  </a:extLst>
                </a:gridCol>
              </a:tblGrid>
              <a:tr h="370840">
                <a:tc>
                  <a:txBody>
                    <a:bodyPr/>
                    <a:lstStyle/>
                    <a:p>
                      <a:pPr algn="ctr"/>
                      <a:r>
                        <a:rPr lang="it-IT" sz="1800" dirty="0">
                          <a:latin typeface="Times New Roman" panose="02020603050405020304" pitchFamily="18" charset="0"/>
                          <a:cs typeface="Times New Roman" panose="02020603050405020304" pitchFamily="18" charset="0"/>
                        </a:rPr>
                        <a:t>Media</a:t>
                      </a:r>
                    </a:p>
                  </a:txBody>
                  <a:tcPr/>
                </a:tc>
                <a:tc>
                  <a:txBody>
                    <a:bodyPr/>
                    <a:lstStyle/>
                    <a:p>
                      <a:pPr algn="ctr"/>
                      <a:r>
                        <a:rPr lang="it-IT" sz="1800" dirty="0">
                          <a:latin typeface="Times New Roman" panose="02020603050405020304" pitchFamily="18" charset="0"/>
                          <a:cs typeface="Times New Roman" panose="02020603050405020304" pitchFamily="18" charset="0"/>
                        </a:rPr>
                        <a:t>Master</a:t>
                      </a:r>
                    </a:p>
                  </a:txBody>
                  <a:tcPr/>
                </a:tc>
                <a:tc>
                  <a:txBody>
                    <a:bodyPr/>
                    <a:lstStyle/>
                    <a:p>
                      <a:pPr algn="ctr"/>
                      <a:r>
                        <a:rPr lang="it-IT" sz="1800" dirty="0">
                          <a:latin typeface="Times New Roman" panose="02020603050405020304" pitchFamily="18" charset="0"/>
                          <a:cs typeface="Times New Roman" panose="02020603050405020304" pitchFamily="18" charset="0"/>
                        </a:rPr>
                        <a:t>Amatori</a:t>
                      </a:r>
                    </a:p>
                  </a:txBody>
                  <a:tcPr/>
                </a:tc>
                <a:tc>
                  <a:txBody>
                    <a:bodyPr/>
                    <a:lstStyle/>
                    <a:p>
                      <a:pPr algn="ctr"/>
                      <a:endParaRPr lang="it-IT" sz="18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039976046"/>
                  </a:ext>
                </a:extLst>
              </a:tr>
              <a:tr h="370840">
                <a:tc>
                  <a:txBody>
                    <a:bodyPr/>
                    <a:lstStyle/>
                    <a:p>
                      <a:pPr algn="l"/>
                      <a:r>
                        <a:rPr lang="it-IT" sz="1800" dirty="0">
                          <a:latin typeface="Times New Roman" panose="02020603050405020304" pitchFamily="18" charset="0"/>
                          <a:cs typeface="Times New Roman" panose="02020603050405020304" pitchFamily="18" charset="0"/>
                        </a:rPr>
                        <a:t>Lipidi totali</a:t>
                      </a:r>
                    </a:p>
                  </a:txBody>
                  <a:tcPr/>
                </a:tc>
                <a:tc>
                  <a:txBody>
                    <a:bodyPr/>
                    <a:lstStyle/>
                    <a:p>
                      <a:pPr algn="ctr"/>
                      <a:r>
                        <a:rPr lang="it-IT" sz="1800" dirty="0">
                          <a:latin typeface="Times New Roman" panose="02020603050405020304" pitchFamily="18" charset="0"/>
                          <a:cs typeface="Times New Roman" panose="02020603050405020304" pitchFamily="18" charset="0"/>
                        </a:rPr>
                        <a:t>32% kcal totali</a:t>
                      </a:r>
                    </a:p>
                  </a:txBody>
                  <a:tcPr/>
                </a:tc>
                <a:tc>
                  <a:txBody>
                    <a:bodyPr/>
                    <a:lstStyle/>
                    <a:p>
                      <a:pPr algn="ctr"/>
                      <a:r>
                        <a:rPr lang="it-IT" sz="1800" dirty="0">
                          <a:latin typeface="Times New Roman" panose="02020603050405020304" pitchFamily="18" charset="0"/>
                          <a:cs typeface="Times New Roman" panose="02020603050405020304" pitchFamily="18" charset="0"/>
                        </a:rPr>
                        <a:t>34% kcal totali</a:t>
                      </a:r>
                    </a:p>
                  </a:txBody>
                  <a:tcPr/>
                </a:tc>
                <a:tc>
                  <a:txBody>
                    <a:bodyPr/>
                    <a:lstStyle/>
                    <a:p>
                      <a:pPr algn="ctr"/>
                      <a:r>
                        <a:rPr lang="it-IT" sz="1800"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2425807356"/>
                  </a:ext>
                </a:extLst>
              </a:tr>
              <a:tr h="370840">
                <a:tc>
                  <a:txBody>
                    <a:bodyPr/>
                    <a:lstStyle/>
                    <a:p>
                      <a:pPr algn="l"/>
                      <a:r>
                        <a:rPr lang="it-IT" sz="1800" dirty="0">
                          <a:latin typeface="Times New Roman" panose="02020603050405020304" pitchFamily="18" charset="0"/>
                          <a:cs typeface="Times New Roman" panose="02020603050405020304" pitchFamily="18" charset="0"/>
                        </a:rPr>
                        <a:t>MUFA</a:t>
                      </a:r>
                    </a:p>
                  </a:txBody>
                  <a:tcPr/>
                </a:tc>
                <a:tc>
                  <a:txBody>
                    <a:bodyPr/>
                    <a:lstStyle/>
                    <a:p>
                      <a:pPr algn="ctr"/>
                      <a:r>
                        <a:rPr lang="it-IT" sz="1800" dirty="0">
                          <a:latin typeface="Times New Roman" panose="02020603050405020304" pitchFamily="18" charset="0"/>
                          <a:cs typeface="Times New Roman" panose="02020603050405020304" pitchFamily="18" charset="0"/>
                        </a:rPr>
                        <a:t>16%</a:t>
                      </a:r>
                    </a:p>
                  </a:txBody>
                  <a:tcPr/>
                </a:tc>
                <a:tc>
                  <a:txBody>
                    <a:bodyPr/>
                    <a:lstStyle/>
                    <a:p>
                      <a:pPr algn="ctr"/>
                      <a:r>
                        <a:rPr lang="it-IT" sz="1800" dirty="0">
                          <a:latin typeface="Times New Roman" panose="02020603050405020304" pitchFamily="18" charset="0"/>
                          <a:cs typeface="Times New Roman" panose="02020603050405020304" pitchFamily="18" charset="0"/>
                        </a:rPr>
                        <a:t>16%</a:t>
                      </a:r>
                    </a:p>
                  </a:txBody>
                  <a:tcPr/>
                </a:tc>
                <a:tc>
                  <a:txBody>
                    <a:bodyPr/>
                    <a:lstStyle/>
                    <a:p>
                      <a:pPr algn="ctr"/>
                      <a:r>
                        <a:rPr lang="it-IT" sz="1800" dirty="0" err="1">
                          <a:latin typeface="Times New Roman" panose="02020603050405020304" pitchFamily="18" charset="0"/>
                          <a:cs typeface="Times New Roman" panose="02020603050405020304" pitchFamily="18" charset="0"/>
                        </a:rPr>
                        <a:t>n.s.</a:t>
                      </a:r>
                      <a:endParaRPr lang="it-IT" sz="1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054980646"/>
                  </a:ext>
                </a:extLst>
              </a:tr>
              <a:tr h="370840">
                <a:tc>
                  <a:txBody>
                    <a:bodyPr/>
                    <a:lstStyle/>
                    <a:p>
                      <a:pPr algn="l"/>
                      <a:r>
                        <a:rPr lang="it-IT" sz="1800" dirty="0">
                          <a:latin typeface="Times New Roman" panose="02020603050405020304" pitchFamily="18" charset="0"/>
                          <a:cs typeface="Times New Roman" panose="02020603050405020304" pitchFamily="18" charset="0"/>
                        </a:rPr>
                        <a:t>PUFA</a:t>
                      </a:r>
                    </a:p>
                  </a:txBody>
                  <a:tcPr/>
                </a:tc>
                <a:tc>
                  <a:txBody>
                    <a:bodyPr/>
                    <a:lstStyle/>
                    <a:p>
                      <a:pPr algn="ctr"/>
                      <a:r>
                        <a:rPr lang="it-IT" sz="1800" dirty="0">
                          <a:latin typeface="Times New Roman" panose="02020603050405020304" pitchFamily="18" charset="0"/>
                          <a:cs typeface="Times New Roman" panose="02020603050405020304" pitchFamily="18" charset="0"/>
                        </a:rPr>
                        <a:t>8%</a:t>
                      </a:r>
                    </a:p>
                  </a:txBody>
                  <a:tcPr/>
                </a:tc>
                <a:tc>
                  <a:txBody>
                    <a:bodyPr/>
                    <a:lstStyle/>
                    <a:p>
                      <a:pPr algn="ctr"/>
                      <a:r>
                        <a:rPr lang="it-IT" sz="1800" dirty="0">
                          <a:latin typeface="Times New Roman" panose="02020603050405020304" pitchFamily="18" charset="0"/>
                          <a:cs typeface="Times New Roman" panose="02020603050405020304" pitchFamily="18" charset="0"/>
                        </a:rPr>
                        <a:t>5%</a:t>
                      </a:r>
                    </a:p>
                  </a:txBody>
                  <a:tcPr/>
                </a:tc>
                <a:tc>
                  <a:txBody>
                    <a:bodyPr/>
                    <a:lstStyle/>
                    <a:p>
                      <a:pPr algn="ctr"/>
                      <a:r>
                        <a:rPr lang="it-IT" sz="1800"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595868139"/>
                  </a:ext>
                </a:extLst>
              </a:tr>
              <a:tr h="370840">
                <a:tc>
                  <a:txBody>
                    <a:bodyPr/>
                    <a:lstStyle/>
                    <a:p>
                      <a:pPr algn="l"/>
                      <a:r>
                        <a:rPr lang="it-IT" sz="1800" dirty="0">
                          <a:latin typeface="Times New Roman" panose="02020603050405020304" pitchFamily="18" charset="0"/>
                          <a:cs typeface="Times New Roman" panose="02020603050405020304" pitchFamily="18" charset="0"/>
                        </a:rPr>
                        <a:t>SFA</a:t>
                      </a:r>
                    </a:p>
                  </a:txBody>
                  <a:tcPr/>
                </a:tc>
                <a:tc>
                  <a:txBody>
                    <a:bodyPr/>
                    <a:lstStyle/>
                    <a:p>
                      <a:pPr algn="ctr"/>
                      <a:r>
                        <a:rPr lang="it-IT" sz="1800" dirty="0">
                          <a:latin typeface="Times New Roman" panose="02020603050405020304" pitchFamily="18" charset="0"/>
                          <a:cs typeface="Times New Roman" panose="02020603050405020304" pitchFamily="18" charset="0"/>
                        </a:rPr>
                        <a:t>8%</a:t>
                      </a:r>
                    </a:p>
                  </a:txBody>
                  <a:tcPr/>
                </a:tc>
                <a:tc>
                  <a:txBody>
                    <a:bodyPr/>
                    <a:lstStyle/>
                    <a:p>
                      <a:pPr algn="ctr"/>
                      <a:r>
                        <a:rPr lang="it-IT" sz="1800" dirty="0">
                          <a:latin typeface="Times New Roman" panose="02020603050405020304" pitchFamily="18" charset="0"/>
                          <a:cs typeface="Times New Roman" panose="02020603050405020304" pitchFamily="18" charset="0"/>
                        </a:rPr>
                        <a:t>13%</a:t>
                      </a:r>
                    </a:p>
                  </a:txBody>
                  <a:tcPr/>
                </a:tc>
                <a:tc>
                  <a:txBody>
                    <a:bodyPr/>
                    <a:lstStyle/>
                    <a:p>
                      <a:pPr algn="ctr"/>
                      <a:r>
                        <a:rPr lang="it-IT" sz="1800"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706955529"/>
                  </a:ext>
                </a:extLst>
              </a:tr>
              <a:tr h="370840">
                <a:tc>
                  <a:txBody>
                    <a:bodyPr/>
                    <a:lstStyle/>
                    <a:p>
                      <a:pPr algn="l"/>
                      <a:r>
                        <a:rPr lang="it-IT" sz="1800" dirty="0">
                          <a:latin typeface="Times New Roman" panose="02020603050405020304" pitchFamily="18" charset="0"/>
                          <a:cs typeface="Times New Roman" panose="02020603050405020304" pitchFamily="18" charset="0"/>
                        </a:rPr>
                        <a:t>Colesterolo</a:t>
                      </a:r>
                    </a:p>
                  </a:txBody>
                  <a:tcPr/>
                </a:tc>
                <a:tc>
                  <a:txBody>
                    <a:bodyPr/>
                    <a:lstStyle/>
                    <a:p>
                      <a:pPr algn="ctr"/>
                      <a:r>
                        <a:rPr lang="it-IT" sz="1800" dirty="0">
                          <a:latin typeface="Times New Roman" panose="02020603050405020304" pitchFamily="18" charset="0"/>
                          <a:cs typeface="Times New Roman" panose="02020603050405020304" pitchFamily="18" charset="0"/>
                        </a:rPr>
                        <a:t>257 mg</a:t>
                      </a:r>
                    </a:p>
                  </a:txBody>
                  <a:tcPr/>
                </a:tc>
                <a:tc>
                  <a:txBody>
                    <a:bodyPr/>
                    <a:lstStyle/>
                    <a:p>
                      <a:pPr algn="ctr"/>
                      <a:r>
                        <a:rPr lang="it-IT" sz="1800" dirty="0">
                          <a:latin typeface="Times New Roman" panose="02020603050405020304" pitchFamily="18" charset="0"/>
                          <a:cs typeface="Times New Roman" panose="02020603050405020304" pitchFamily="18" charset="0"/>
                        </a:rPr>
                        <a:t>287 mg</a:t>
                      </a:r>
                    </a:p>
                  </a:txBody>
                  <a:tcPr/>
                </a:tc>
                <a:tc>
                  <a:txBody>
                    <a:bodyPr/>
                    <a:lstStyle/>
                    <a:p>
                      <a:pPr algn="ctr"/>
                      <a:r>
                        <a:rPr lang="it-IT" sz="1800"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2527413404"/>
                  </a:ext>
                </a:extLst>
              </a:tr>
            </a:tbl>
          </a:graphicData>
        </a:graphic>
      </p:graphicFrame>
      <p:pic>
        <p:nvPicPr>
          <p:cNvPr id="10" name="Immagine 9">
            <a:extLst>
              <a:ext uri="{FF2B5EF4-FFF2-40B4-BE49-F238E27FC236}">
                <a16:creationId xmlns:a16="http://schemas.microsoft.com/office/drawing/2014/main" id="{F05648DD-62A9-4261-A8BA-322C1FA0632A}"/>
              </a:ext>
            </a:extLst>
          </p:cNvPr>
          <p:cNvPicPr>
            <a:picLocks noChangeAspect="1"/>
          </p:cNvPicPr>
          <p:nvPr/>
        </p:nvPicPr>
        <p:blipFill>
          <a:blip r:embed="rId3"/>
          <a:stretch>
            <a:fillRect/>
          </a:stretch>
        </p:blipFill>
        <p:spPr>
          <a:xfrm>
            <a:off x="443675" y="2247776"/>
            <a:ext cx="3695365" cy="2362447"/>
          </a:xfrm>
          <a:prstGeom prst="rect">
            <a:avLst/>
          </a:prstGeom>
        </p:spPr>
      </p:pic>
      <p:pic>
        <p:nvPicPr>
          <p:cNvPr id="12" name="Immagine 11">
            <a:extLst>
              <a:ext uri="{FF2B5EF4-FFF2-40B4-BE49-F238E27FC236}">
                <a16:creationId xmlns:a16="http://schemas.microsoft.com/office/drawing/2014/main" id="{8FB4A733-4EFA-447C-8631-D34728820898}"/>
              </a:ext>
            </a:extLst>
          </p:cNvPr>
          <p:cNvPicPr>
            <a:picLocks noChangeAspect="1"/>
          </p:cNvPicPr>
          <p:nvPr/>
        </p:nvPicPr>
        <p:blipFill>
          <a:blip r:embed="rId4"/>
          <a:stretch>
            <a:fillRect/>
          </a:stretch>
        </p:blipFill>
        <p:spPr>
          <a:xfrm>
            <a:off x="947917" y="5126512"/>
            <a:ext cx="2686883" cy="1561119"/>
          </a:xfrm>
          <a:prstGeom prst="rect">
            <a:avLst/>
          </a:prstGeom>
        </p:spPr>
      </p:pic>
      <p:sp>
        <p:nvSpPr>
          <p:cNvPr id="13" name="Titolo 1">
            <a:extLst>
              <a:ext uri="{FF2B5EF4-FFF2-40B4-BE49-F238E27FC236}">
                <a16:creationId xmlns:a16="http://schemas.microsoft.com/office/drawing/2014/main" id="{C92F2370-8F0C-4D65-88F2-D478B8C3057B}"/>
              </a:ext>
            </a:extLst>
          </p:cNvPr>
          <p:cNvSpPr txBox="1">
            <a:spLocks/>
          </p:cNvSpPr>
          <p:nvPr/>
        </p:nvSpPr>
        <p:spPr>
          <a:xfrm>
            <a:off x="-851889" y="4234864"/>
            <a:ext cx="6076432"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1800" b="1" dirty="0" err="1">
                <a:latin typeface="Times New Roman" panose="02020603050405020304" pitchFamily="18" charset="0"/>
                <a:cs typeface="Times New Roman" panose="02020603050405020304" pitchFamily="18" charset="0"/>
              </a:rPr>
              <a:t>Intake</a:t>
            </a:r>
            <a:r>
              <a:rPr lang="it-IT" sz="1800" b="1" dirty="0">
                <a:latin typeface="Times New Roman" panose="02020603050405020304" pitchFamily="18" charset="0"/>
                <a:cs typeface="Times New Roman" panose="02020603050405020304" pitchFamily="18" charset="0"/>
              </a:rPr>
              <a:t> Colesterolo nei due gruppi</a:t>
            </a:r>
          </a:p>
        </p:txBody>
      </p:sp>
    </p:spTree>
    <p:extLst>
      <p:ext uri="{BB962C8B-B14F-4D97-AF65-F5344CB8AC3E}">
        <p14:creationId xmlns:p14="http://schemas.microsoft.com/office/powerpoint/2010/main" val="1784217289"/>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magine 17" descr="Immagine che contiene testo&#10;&#10;Descrizione generata con affidabilità molto elevata">
            <a:extLst>
              <a:ext uri="{FF2B5EF4-FFF2-40B4-BE49-F238E27FC236}">
                <a16:creationId xmlns:a16="http://schemas.microsoft.com/office/drawing/2014/main" id="{F484206D-69EF-4A6B-974B-4070D283AF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2" name="Titolo 1">
            <a:extLst>
              <a:ext uri="{FF2B5EF4-FFF2-40B4-BE49-F238E27FC236}">
                <a16:creationId xmlns:a16="http://schemas.microsoft.com/office/drawing/2014/main" id="{8D7027CE-1A06-4FB6-ACD6-2FBC72DF7AE8}"/>
              </a:ext>
            </a:extLst>
          </p:cNvPr>
          <p:cNvSpPr>
            <a:spLocks noGrp="1"/>
          </p:cNvSpPr>
          <p:nvPr>
            <p:ph type="title"/>
          </p:nvPr>
        </p:nvSpPr>
        <p:spPr/>
        <p:txBody>
          <a:bodyPr>
            <a:normAutofit fontScale="90000"/>
          </a:bodyPr>
          <a:lstStyle/>
          <a:p>
            <a:pPr algn="ctr"/>
            <a:r>
              <a:rPr lang="it-IT" b="1" dirty="0">
                <a:latin typeface="Times New Roman" panose="02020603050405020304" pitchFamily="18" charset="0"/>
                <a:cs typeface="Times New Roman" panose="02020603050405020304" pitchFamily="18" charset="0"/>
              </a:rPr>
              <a:t>Risultati</a:t>
            </a:r>
            <a:br>
              <a:rPr lang="it-IT" b="1" dirty="0">
                <a:latin typeface="Times New Roman" panose="02020603050405020304" pitchFamily="18" charset="0"/>
                <a:cs typeface="Times New Roman" panose="02020603050405020304" pitchFamily="18" charset="0"/>
              </a:rPr>
            </a:br>
            <a:r>
              <a:rPr lang="it-IT" sz="3300" b="1" dirty="0">
                <a:latin typeface="Times New Roman" panose="02020603050405020304" pitchFamily="18" charset="0"/>
                <a:cs typeface="Times New Roman" panose="02020603050405020304" pitchFamily="18" charset="0"/>
              </a:rPr>
              <a:t>Variabili nutrizionali </a:t>
            </a:r>
            <a:br>
              <a:rPr lang="it-IT" b="1" dirty="0">
                <a:latin typeface="Times New Roman" panose="02020603050405020304" pitchFamily="18" charset="0"/>
                <a:cs typeface="Times New Roman" panose="02020603050405020304" pitchFamily="18" charset="0"/>
              </a:rPr>
            </a:br>
            <a:endParaRPr lang="it-IT" b="1" dirty="0">
              <a:latin typeface="Times New Roman" panose="02020603050405020304" pitchFamily="18" charset="0"/>
              <a:cs typeface="Times New Roman" panose="02020603050405020304" pitchFamily="18" charset="0"/>
            </a:endParaRPr>
          </a:p>
        </p:txBody>
      </p:sp>
      <p:sp>
        <p:nvSpPr>
          <p:cNvPr id="5" name="Titolo 1">
            <a:extLst>
              <a:ext uri="{FF2B5EF4-FFF2-40B4-BE49-F238E27FC236}">
                <a16:creationId xmlns:a16="http://schemas.microsoft.com/office/drawing/2014/main" id="{7BBECFBE-D990-40F3-A33A-6AD6E19C80E0}"/>
              </a:ext>
            </a:extLst>
          </p:cNvPr>
          <p:cNvSpPr txBox="1">
            <a:spLocks/>
          </p:cNvSpPr>
          <p:nvPr/>
        </p:nvSpPr>
        <p:spPr>
          <a:xfrm>
            <a:off x="-623730" y="1419147"/>
            <a:ext cx="6076432"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1800" b="1" dirty="0" err="1">
                <a:latin typeface="Times New Roman" panose="02020603050405020304" pitchFamily="18" charset="0"/>
                <a:cs typeface="Times New Roman" panose="02020603050405020304" pitchFamily="18" charset="0"/>
              </a:rPr>
              <a:t>Intake</a:t>
            </a:r>
            <a:r>
              <a:rPr lang="it-IT" sz="1800" b="1" dirty="0">
                <a:latin typeface="Times New Roman" panose="02020603050405020304" pitchFamily="18" charset="0"/>
                <a:cs typeface="Times New Roman" panose="02020603050405020304" pitchFamily="18" charset="0"/>
              </a:rPr>
              <a:t> di carboidrati nei due gruppi</a:t>
            </a:r>
          </a:p>
        </p:txBody>
      </p:sp>
      <p:pic>
        <p:nvPicPr>
          <p:cNvPr id="7" name="Immagine 6">
            <a:extLst>
              <a:ext uri="{FF2B5EF4-FFF2-40B4-BE49-F238E27FC236}">
                <a16:creationId xmlns:a16="http://schemas.microsoft.com/office/drawing/2014/main" id="{A6CA3A15-84C6-421F-8203-E5CBC67FD089}"/>
              </a:ext>
            </a:extLst>
          </p:cNvPr>
          <p:cNvPicPr>
            <a:picLocks noChangeAspect="1"/>
          </p:cNvPicPr>
          <p:nvPr/>
        </p:nvPicPr>
        <p:blipFill>
          <a:blip r:embed="rId3"/>
          <a:stretch>
            <a:fillRect/>
          </a:stretch>
        </p:blipFill>
        <p:spPr>
          <a:xfrm>
            <a:off x="795857" y="2248289"/>
            <a:ext cx="3237257" cy="2548349"/>
          </a:xfrm>
          <a:prstGeom prst="rect">
            <a:avLst/>
          </a:prstGeom>
        </p:spPr>
      </p:pic>
      <p:pic>
        <p:nvPicPr>
          <p:cNvPr id="8" name="Immagine 7">
            <a:extLst>
              <a:ext uri="{FF2B5EF4-FFF2-40B4-BE49-F238E27FC236}">
                <a16:creationId xmlns:a16="http://schemas.microsoft.com/office/drawing/2014/main" id="{C4FAAB9F-8A93-47E6-ADCB-C29D8F5204AB}"/>
              </a:ext>
            </a:extLst>
          </p:cNvPr>
          <p:cNvPicPr>
            <a:picLocks noChangeAspect="1"/>
          </p:cNvPicPr>
          <p:nvPr/>
        </p:nvPicPr>
        <p:blipFill>
          <a:blip r:embed="rId4"/>
          <a:stretch>
            <a:fillRect/>
          </a:stretch>
        </p:blipFill>
        <p:spPr>
          <a:xfrm>
            <a:off x="1247338" y="5296214"/>
            <a:ext cx="2334294" cy="1404188"/>
          </a:xfrm>
          <a:prstGeom prst="rect">
            <a:avLst/>
          </a:prstGeom>
        </p:spPr>
      </p:pic>
      <p:sp>
        <p:nvSpPr>
          <p:cNvPr id="9" name="Titolo 1">
            <a:extLst>
              <a:ext uri="{FF2B5EF4-FFF2-40B4-BE49-F238E27FC236}">
                <a16:creationId xmlns:a16="http://schemas.microsoft.com/office/drawing/2014/main" id="{3D6E5D23-08AB-4A69-9B93-51A201B35EDE}"/>
              </a:ext>
            </a:extLst>
          </p:cNvPr>
          <p:cNvSpPr txBox="1">
            <a:spLocks/>
          </p:cNvSpPr>
          <p:nvPr/>
        </p:nvSpPr>
        <p:spPr>
          <a:xfrm>
            <a:off x="-623731" y="4464619"/>
            <a:ext cx="6076432"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1800" b="1" dirty="0" err="1">
                <a:latin typeface="Times New Roman" panose="02020603050405020304" pitchFamily="18" charset="0"/>
                <a:cs typeface="Times New Roman" panose="02020603050405020304" pitchFamily="18" charset="0"/>
              </a:rPr>
              <a:t>Intake</a:t>
            </a:r>
            <a:r>
              <a:rPr lang="it-IT" sz="1800" b="1" dirty="0">
                <a:latin typeface="Times New Roman" panose="02020603050405020304" pitchFamily="18" charset="0"/>
                <a:cs typeface="Times New Roman" panose="02020603050405020304" pitchFamily="18" charset="0"/>
              </a:rPr>
              <a:t> di fibra nei due gruppi</a:t>
            </a:r>
          </a:p>
        </p:txBody>
      </p:sp>
      <p:graphicFrame>
        <p:nvGraphicFramePr>
          <p:cNvPr id="4" name="Tabella 3">
            <a:extLst>
              <a:ext uri="{FF2B5EF4-FFF2-40B4-BE49-F238E27FC236}">
                <a16:creationId xmlns:a16="http://schemas.microsoft.com/office/drawing/2014/main" id="{04F9D31F-F4B0-4505-9A4E-AA105ABCC598}"/>
              </a:ext>
            </a:extLst>
          </p:cNvPr>
          <p:cNvGraphicFramePr>
            <a:graphicFrameLocks noGrp="1"/>
          </p:cNvGraphicFramePr>
          <p:nvPr>
            <p:extLst>
              <p:ext uri="{D42A27DB-BD31-4B8C-83A1-F6EECF244321}">
                <p14:modId xmlns:p14="http://schemas.microsoft.com/office/powerpoint/2010/main" val="800049826"/>
              </p:ext>
            </p:extLst>
          </p:nvPr>
        </p:nvGraphicFramePr>
        <p:xfrm>
          <a:off x="5452701" y="1723278"/>
          <a:ext cx="6329465" cy="1447800"/>
        </p:xfrm>
        <a:graphic>
          <a:graphicData uri="http://schemas.openxmlformats.org/drawingml/2006/table">
            <a:tbl>
              <a:tblPr firstRow="1" bandRow="1">
                <a:tableStyleId>{073A0DAA-6AF3-43AB-8588-CEC1D06C72B9}</a:tableStyleId>
              </a:tblPr>
              <a:tblGrid>
                <a:gridCol w="1771704">
                  <a:extLst>
                    <a:ext uri="{9D8B030D-6E8A-4147-A177-3AD203B41FA5}">
                      <a16:colId xmlns:a16="http://schemas.microsoft.com/office/drawing/2014/main" val="1269120866"/>
                    </a:ext>
                  </a:extLst>
                </a:gridCol>
                <a:gridCol w="4557761">
                  <a:extLst>
                    <a:ext uri="{9D8B030D-6E8A-4147-A177-3AD203B41FA5}">
                      <a16:colId xmlns:a16="http://schemas.microsoft.com/office/drawing/2014/main" val="2381386794"/>
                    </a:ext>
                  </a:extLst>
                </a:gridCol>
              </a:tblGrid>
              <a:tr h="224827">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700" spc="-60" baseline="0" dirty="0">
                          <a:latin typeface="Times New Roman" panose="02020603050405020304" pitchFamily="18" charset="0"/>
                          <a:cs typeface="Times New Roman" panose="02020603050405020304" pitchFamily="18" charset="0"/>
                        </a:rPr>
                        <a:t>Livelli di Assunzione di Riferimento di Nutrienti ed energia (SINU 2014)</a:t>
                      </a:r>
                    </a:p>
                  </a:txBody>
                  <a:tcPr/>
                </a:tc>
                <a:tc hMerge="1">
                  <a:txBody>
                    <a:bodyPr/>
                    <a:lstStyle/>
                    <a:p>
                      <a:endParaRPr lang="it-IT" dirty="0"/>
                    </a:p>
                  </a:txBody>
                  <a:tcPr/>
                </a:tc>
                <a:extLst>
                  <a:ext uri="{0D108BD9-81ED-4DB2-BD59-A6C34878D82A}">
                    <a16:rowId xmlns:a16="http://schemas.microsoft.com/office/drawing/2014/main" val="4037590145"/>
                  </a:ext>
                </a:extLst>
              </a:tr>
              <a:tr h="224827">
                <a:tc>
                  <a:txBody>
                    <a:bodyPr/>
                    <a:lstStyle/>
                    <a:p>
                      <a:r>
                        <a:rPr lang="it-IT" dirty="0" err="1">
                          <a:latin typeface="Times New Roman" panose="02020603050405020304" pitchFamily="18" charset="0"/>
                          <a:cs typeface="Times New Roman" panose="02020603050405020304" pitchFamily="18" charset="0"/>
                        </a:rPr>
                        <a:t>Cho</a:t>
                      </a:r>
                      <a:r>
                        <a:rPr lang="it-IT" dirty="0">
                          <a:latin typeface="Times New Roman" panose="02020603050405020304" pitchFamily="18" charset="0"/>
                          <a:cs typeface="Times New Roman" panose="02020603050405020304" pitchFamily="18" charset="0"/>
                        </a:rPr>
                        <a:t> totali</a:t>
                      </a:r>
                    </a:p>
                  </a:txBody>
                  <a:tcPr/>
                </a:tc>
                <a:tc>
                  <a:txBody>
                    <a:bodyPr/>
                    <a:lstStyle/>
                    <a:p>
                      <a:r>
                        <a:rPr lang="it-IT" dirty="0">
                          <a:latin typeface="Times New Roman" panose="02020603050405020304" pitchFamily="18" charset="0"/>
                          <a:cs typeface="Times New Roman" panose="02020603050405020304" pitchFamily="18" charset="0"/>
                        </a:rPr>
                        <a:t>45-60% kcal totali</a:t>
                      </a:r>
                    </a:p>
                  </a:txBody>
                  <a:tcPr/>
                </a:tc>
                <a:extLst>
                  <a:ext uri="{0D108BD9-81ED-4DB2-BD59-A6C34878D82A}">
                    <a16:rowId xmlns:a16="http://schemas.microsoft.com/office/drawing/2014/main" val="2513675084"/>
                  </a:ext>
                </a:extLst>
              </a:tr>
              <a:tr h="224827">
                <a:tc>
                  <a:txBody>
                    <a:bodyPr/>
                    <a:lstStyle/>
                    <a:p>
                      <a:r>
                        <a:rPr lang="it-IT" dirty="0">
                          <a:latin typeface="Times New Roman" panose="02020603050405020304" pitchFamily="18" charset="0"/>
                          <a:cs typeface="Times New Roman" panose="02020603050405020304" pitchFamily="18" charset="0"/>
                        </a:rPr>
                        <a:t>Zuccheri solubili</a:t>
                      </a:r>
                    </a:p>
                  </a:txBody>
                  <a:tcPr/>
                </a:tc>
                <a:tc>
                  <a:txBody>
                    <a:bodyPr/>
                    <a:lstStyle/>
                    <a:p>
                      <a:r>
                        <a:rPr lang="it-IT" dirty="0">
                          <a:latin typeface="Times New Roman" panose="02020603050405020304" pitchFamily="18" charset="0"/>
                          <a:cs typeface="Times New Roman" panose="02020603050405020304" pitchFamily="18" charset="0"/>
                        </a:rPr>
                        <a:t>&lt;15% kcal totali</a:t>
                      </a:r>
                    </a:p>
                  </a:txBody>
                  <a:tcPr/>
                </a:tc>
                <a:extLst>
                  <a:ext uri="{0D108BD9-81ED-4DB2-BD59-A6C34878D82A}">
                    <a16:rowId xmlns:a16="http://schemas.microsoft.com/office/drawing/2014/main" val="681228374"/>
                  </a:ext>
                </a:extLst>
              </a:tr>
              <a:tr h="224827">
                <a:tc>
                  <a:txBody>
                    <a:bodyPr/>
                    <a:lstStyle/>
                    <a:p>
                      <a:r>
                        <a:rPr lang="it-IT" dirty="0">
                          <a:latin typeface="Times New Roman" panose="02020603050405020304" pitchFamily="18" charset="0"/>
                          <a:cs typeface="Times New Roman" panose="02020603050405020304" pitchFamily="18" charset="0"/>
                        </a:rPr>
                        <a:t>Fibra alimentare</a:t>
                      </a:r>
                    </a:p>
                  </a:txBody>
                  <a:tcPr/>
                </a:tc>
                <a:tc>
                  <a:txBody>
                    <a:bodyPr/>
                    <a:lstStyle/>
                    <a:p>
                      <a:r>
                        <a:rPr lang="it-IT" dirty="0">
                          <a:latin typeface="Times New Roman" panose="02020603050405020304" pitchFamily="18" charset="0"/>
                          <a:cs typeface="Times New Roman" panose="02020603050405020304" pitchFamily="18" charset="0"/>
                        </a:rPr>
                        <a:t>12,6-16,7 g/1000 kcal</a:t>
                      </a:r>
                    </a:p>
                  </a:txBody>
                  <a:tcPr/>
                </a:tc>
                <a:extLst>
                  <a:ext uri="{0D108BD9-81ED-4DB2-BD59-A6C34878D82A}">
                    <a16:rowId xmlns:a16="http://schemas.microsoft.com/office/drawing/2014/main" val="3551716562"/>
                  </a:ext>
                </a:extLst>
              </a:tr>
            </a:tbl>
          </a:graphicData>
        </a:graphic>
      </p:graphicFrame>
      <p:graphicFrame>
        <p:nvGraphicFramePr>
          <p:cNvPr id="12" name="Tabella 11">
            <a:extLst>
              <a:ext uri="{FF2B5EF4-FFF2-40B4-BE49-F238E27FC236}">
                <a16:creationId xmlns:a16="http://schemas.microsoft.com/office/drawing/2014/main" id="{0966DA8E-B374-412A-93DC-57D9E5712102}"/>
              </a:ext>
            </a:extLst>
          </p:cNvPr>
          <p:cNvGraphicFramePr>
            <a:graphicFrameLocks noGrp="1"/>
          </p:cNvGraphicFramePr>
          <p:nvPr>
            <p:extLst>
              <p:ext uri="{D42A27DB-BD31-4B8C-83A1-F6EECF244321}">
                <p14:modId xmlns:p14="http://schemas.microsoft.com/office/powerpoint/2010/main" val="3528488169"/>
              </p:ext>
            </p:extLst>
          </p:nvPr>
        </p:nvGraphicFramePr>
        <p:xfrm>
          <a:off x="4614562" y="3958467"/>
          <a:ext cx="7284995" cy="1483360"/>
        </p:xfrm>
        <a:graphic>
          <a:graphicData uri="http://schemas.openxmlformats.org/drawingml/2006/table">
            <a:tbl>
              <a:tblPr firstRow="1" bandRow="1">
                <a:tableStyleId>{073A0DAA-6AF3-43AB-8588-CEC1D06C72B9}</a:tableStyleId>
              </a:tblPr>
              <a:tblGrid>
                <a:gridCol w="1821249">
                  <a:extLst>
                    <a:ext uri="{9D8B030D-6E8A-4147-A177-3AD203B41FA5}">
                      <a16:colId xmlns:a16="http://schemas.microsoft.com/office/drawing/2014/main" val="2129774472"/>
                    </a:ext>
                  </a:extLst>
                </a:gridCol>
                <a:gridCol w="2423984">
                  <a:extLst>
                    <a:ext uri="{9D8B030D-6E8A-4147-A177-3AD203B41FA5}">
                      <a16:colId xmlns:a16="http://schemas.microsoft.com/office/drawing/2014/main" val="1241992032"/>
                    </a:ext>
                  </a:extLst>
                </a:gridCol>
                <a:gridCol w="2483708">
                  <a:extLst>
                    <a:ext uri="{9D8B030D-6E8A-4147-A177-3AD203B41FA5}">
                      <a16:colId xmlns:a16="http://schemas.microsoft.com/office/drawing/2014/main" val="116728613"/>
                    </a:ext>
                  </a:extLst>
                </a:gridCol>
                <a:gridCol w="556054">
                  <a:extLst>
                    <a:ext uri="{9D8B030D-6E8A-4147-A177-3AD203B41FA5}">
                      <a16:colId xmlns:a16="http://schemas.microsoft.com/office/drawing/2014/main" val="1919572091"/>
                    </a:ext>
                  </a:extLst>
                </a:gridCol>
              </a:tblGrid>
              <a:tr h="370840">
                <a:tc>
                  <a:txBody>
                    <a:bodyPr/>
                    <a:lstStyle/>
                    <a:p>
                      <a:pPr algn="ctr"/>
                      <a:r>
                        <a:rPr lang="it-IT" dirty="0">
                          <a:latin typeface="Times New Roman" panose="02020603050405020304" pitchFamily="18" charset="0"/>
                          <a:cs typeface="Times New Roman" panose="02020603050405020304" pitchFamily="18" charset="0"/>
                        </a:rPr>
                        <a:t>Media</a:t>
                      </a:r>
                    </a:p>
                  </a:txBody>
                  <a:tcPr/>
                </a:tc>
                <a:tc>
                  <a:txBody>
                    <a:bodyPr/>
                    <a:lstStyle/>
                    <a:p>
                      <a:pPr algn="ctr"/>
                      <a:r>
                        <a:rPr lang="it-IT" dirty="0">
                          <a:latin typeface="Times New Roman" panose="02020603050405020304" pitchFamily="18" charset="0"/>
                          <a:cs typeface="Times New Roman" panose="02020603050405020304" pitchFamily="18" charset="0"/>
                        </a:rPr>
                        <a:t>Master</a:t>
                      </a:r>
                    </a:p>
                  </a:txBody>
                  <a:tcPr/>
                </a:tc>
                <a:tc>
                  <a:txBody>
                    <a:bodyPr/>
                    <a:lstStyle/>
                    <a:p>
                      <a:pPr algn="ctr"/>
                      <a:r>
                        <a:rPr lang="it-IT" dirty="0">
                          <a:latin typeface="Times New Roman" panose="02020603050405020304" pitchFamily="18" charset="0"/>
                          <a:cs typeface="Times New Roman" panose="02020603050405020304" pitchFamily="18" charset="0"/>
                        </a:rPr>
                        <a:t>Amatori</a:t>
                      </a:r>
                    </a:p>
                  </a:txBody>
                  <a:tcPr/>
                </a:tc>
                <a:tc>
                  <a:txBody>
                    <a:bodyPr/>
                    <a:lstStyle/>
                    <a:p>
                      <a:pPr algn="ctr"/>
                      <a:endParaRPr lang="it-IT"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009519858"/>
                  </a:ext>
                </a:extLst>
              </a:tr>
              <a:tr h="370840">
                <a:tc>
                  <a:txBody>
                    <a:bodyPr/>
                    <a:lstStyle/>
                    <a:p>
                      <a:pPr algn="l"/>
                      <a:r>
                        <a:rPr lang="it-IT" dirty="0" err="1">
                          <a:latin typeface="Times New Roman" panose="02020603050405020304" pitchFamily="18" charset="0"/>
                          <a:cs typeface="Times New Roman" panose="02020603050405020304" pitchFamily="18" charset="0"/>
                        </a:rPr>
                        <a:t>Cho</a:t>
                      </a:r>
                      <a:r>
                        <a:rPr lang="it-IT" dirty="0">
                          <a:latin typeface="Times New Roman" panose="02020603050405020304" pitchFamily="18" charset="0"/>
                          <a:cs typeface="Times New Roman" panose="02020603050405020304" pitchFamily="18" charset="0"/>
                        </a:rPr>
                        <a:t> totali</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dirty="0">
                          <a:latin typeface="Times New Roman" panose="02020603050405020304" pitchFamily="18" charset="0"/>
                          <a:cs typeface="Times New Roman" panose="02020603050405020304" pitchFamily="18" charset="0"/>
                        </a:rPr>
                        <a:t>47% kcal totali</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dirty="0">
                          <a:latin typeface="Times New Roman" panose="02020603050405020304" pitchFamily="18" charset="0"/>
                          <a:cs typeface="Times New Roman" panose="02020603050405020304" pitchFamily="18" charset="0"/>
                        </a:rPr>
                        <a:t>49% kcal totali</a:t>
                      </a:r>
                    </a:p>
                  </a:txBody>
                  <a:tcPr/>
                </a:tc>
                <a:tc>
                  <a:txBody>
                    <a:bodyPr/>
                    <a:lstStyle/>
                    <a:p>
                      <a:pPr algn="ctr"/>
                      <a:r>
                        <a:rPr lang="it-IT"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255927642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latin typeface="Times New Roman" panose="02020603050405020304" pitchFamily="18" charset="0"/>
                          <a:cs typeface="Times New Roman" panose="02020603050405020304" pitchFamily="18" charset="0"/>
                        </a:rPr>
                        <a:t>Zuccheri solubili</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dirty="0">
                          <a:latin typeface="Times New Roman" panose="02020603050405020304" pitchFamily="18" charset="0"/>
                          <a:cs typeface="Times New Roman" panose="02020603050405020304" pitchFamily="18" charset="0"/>
                        </a:rPr>
                        <a:t>17%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dirty="0">
                          <a:latin typeface="Times New Roman" panose="02020603050405020304" pitchFamily="18" charset="0"/>
                          <a:cs typeface="Times New Roman" panose="02020603050405020304" pitchFamily="18" charset="0"/>
                        </a:rPr>
                        <a:t>17%</a:t>
                      </a:r>
                    </a:p>
                  </a:txBody>
                  <a:tcPr/>
                </a:tc>
                <a:tc>
                  <a:txBody>
                    <a:bodyPr/>
                    <a:lstStyle/>
                    <a:p>
                      <a:pPr algn="ctr"/>
                      <a:r>
                        <a:rPr lang="it-IT" dirty="0" err="1">
                          <a:latin typeface="Times New Roman" panose="02020603050405020304" pitchFamily="18" charset="0"/>
                          <a:cs typeface="Times New Roman" panose="02020603050405020304" pitchFamily="18" charset="0"/>
                        </a:rPr>
                        <a:t>n.s</a:t>
                      </a:r>
                      <a:endParaRPr lang="it-IT"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23048864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latin typeface="Times New Roman" panose="02020603050405020304" pitchFamily="18" charset="0"/>
                          <a:cs typeface="Times New Roman" panose="02020603050405020304" pitchFamily="18" charset="0"/>
                        </a:rPr>
                        <a:t>Fibra alimentare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dirty="0">
                          <a:latin typeface="Times New Roman" panose="02020603050405020304" pitchFamily="18" charset="0"/>
                          <a:cs typeface="Times New Roman" panose="02020603050405020304" pitchFamily="18" charset="0"/>
                        </a:rPr>
                        <a:t>13 g/1000 kcal</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dirty="0">
                          <a:latin typeface="Times New Roman" panose="02020603050405020304" pitchFamily="18" charset="0"/>
                          <a:cs typeface="Times New Roman" panose="02020603050405020304" pitchFamily="18" charset="0"/>
                        </a:rPr>
                        <a:t>12,9 g/ 1000 kcal</a:t>
                      </a:r>
                    </a:p>
                  </a:txBody>
                  <a:tcPr/>
                </a:tc>
                <a:tc>
                  <a:txBody>
                    <a:bodyPr/>
                    <a:lstStyle/>
                    <a:p>
                      <a:pPr algn="ctr"/>
                      <a:r>
                        <a:rPr lang="it-IT" dirty="0" err="1">
                          <a:latin typeface="Times New Roman" panose="02020603050405020304" pitchFamily="18" charset="0"/>
                          <a:cs typeface="Times New Roman" panose="02020603050405020304" pitchFamily="18" charset="0"/>
                        </a:rPr>
                        <a:t>n.s</a:t>
                      </a:r>
                      <a:endParaRPr lang="it-IT"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77610828"/>
                  </a:ext>
                </a:extLst>
              </a:tr>
            </a:tbl>
          </a:graphicData>
        </a:graphic>
      </p:graphicFrame>
    </p:spTree>
    <p:extLst>
      <p:ext uri="{BB962C8B-B14F-4D97-AF65-F5344CB8AC3E}">
        <p14:creationId xmlns:p14="http://schemas.microsoft.com/office/powerpoint/2010/main" val="1141742236"/>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a:extLst>
              <a:ext uri="{FF2B5EF4-FFF2-40B4-BE49-F238E27FC236}">
                <a16:creationId xmlns:a16="http://schemas.microsoft.com/office/drawing/2014/main" id="{FA22CA9B-6F0C-4CF8-B827-BBC856A1BE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2" name="Titolo 1">
            <a:extLst>
              <a:ext uri="{FF2B5EF4-FFF2-40B4-BE49-F238E27FC236}">
                <a16:creationId xmlns:a16="http://schemas.microsoft.com/office/drawing/2014/main" id="{8D7027CE-1A06-4FB6-ACD6-2FBC72DF7AE8}"/>
              </a:ext>
            </a:extLst>
          </p:cNvPr>
          <p:cNvSpPr>
            <a:spLocks noGrp="1"/>
          </p:cNvSpPr>
          <p:nvPr>
            <p:ph type="title"/>
          </p:nvPr>
        </p:nvSpPr>
        <p:spPr/>
        <p:txBody>
          <a:bodyPr>
            <a:normAutofit fontScale="90000"/>
          </a:bodyPr>
          <a:lstStyle/>
          <a:p>
            <a:pPr algn="ctr"/>
            <a:r>
              <a:rPr lang="it-IT" b="1" dirty="0">
                <a:latin typeface="Times New Roman" panose="02020603050405020304" pitchFamily="18" charset="0"/>
                <a:cs typeface="Times New Roman" panose="02020603050405020304" pitchFamily="18" charset="0"/>
              </a:rPr>
              <a:t>Risultati</a:t>
            </a:r>
            <a:br>
              <a:rPr lang="it-IT" b="1" dirty="0">
                <a:latin typeface="Times New Roman" panose="02020603050405020304" pitchFamily="18" charset="0"/>
                <a:cs typeface="Times New Roman" panose="02020603050405020304" pitchFamily="18" charset="0"/>
              </a:rPr>
            </a:br>
            <a:r>
              <a:rPr lang="it-IT" sz="3300" b="1" dirty="0">
                <a:latin typeface="Times New Roman" panose="02020603050405020304" pitchFamily="18" charset="0"/>
                <a:cs typeface="Times New Roman" panose="02020603050405020304" pitchFamily="18" charset="0"/>
              </a:rPr>
              <a:t>Variabili nutrizionali </a:t>
            </a:r>
            <a:br>
              <a:rPr lang="it-IT" b="1" dirty="0">
                <a:latin typeface="Times New Roman" panose="02020603050405020304" pitchFamily="18" charset="0"/>
                <a:cs typeface="Times New Roman" panose="02020603050405020304" pitchFamily="18" charset="0"/>
              </a:rPr>
            </a:br>
            <a:endParaRPr lang="it-IT" b="1" dirty="0">
              <a:latin typeface="Times New Roman" panose="02020603050405020304" pitchFamily="18" charset="0"/>
              <a:cs typeface="Times New Roman" panose="02020603050405020304" pitchFamily="18" charset="0"/>
            </a:endParaRPr>
          </a:p>
        </p:txBody>
      </p:sp>
      <p:sp>
        <p:nvSpPr>
          <p:cNvPr id="5" name="Titolo 1">
            <a:extLst>
              <a:ext uri="{FF2B5EF4-FFF2-40B4-BE49-F238E27FC236}">
                <a16:creationId xmlns:a16="http://schemas.microsoft.com/office/drawing/2014/main" id="{7BBECFBE-D990-40F3-A33A-6AD6E19C80E0}"/>
              </a:ext>
            </a:extLst>
          </p:cNvPr>
          <p:cNvSpPr txBox="1">
            <a:spLocks/>
          </p:cNvSpPr>
          <p:nvPr/>
        </p:nvSpPr>
        <p:spPr>
          <a:xfrm>
            <a:off x="-80031" y="1706633"/>
            <a:ext cx="6076432"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1800" b="1" dirty="0" err="1">
                <a:latin typeface="Times New Roman" panose="02020603050405020304" pitchFamily="18" charset="0"/>
                <a:cs typeface="Times New Roman" panose="02020603050405020304" pitchFamily="18" charset="0"/>
              </a:rPr>
              <a:t>Intake</a:t>
            </a:r>
            <a:r>
              <a:rPr lang="it-IT" sz="1800" b="1" dirty="0">
                <a:latin typeface="Times New Roman" panose="02020603050405020304" pitchFamily="18" charset="0"/>
                <a:cs typeface="Times New Roman" panose="02020603050405020304" pitchFamily="18" charset="0"/>
              </a:rPr>
              <a:t> acqua, bevande e integratori</a:t>
            </a:r>
          </a:p>
        </p:txBody>
      </p:sp>
      <p:graphicFrame>
        <p:nvGraphicFramePr>
          <p:cNvPr id="9" name="Grafico 8">
            <a:extLst>
              <a:ext uri="{FF2B5EF4-FFF2-40B4-BE49-F238E27FC236}">
                <a16:creationId xmlns:a16="http://schemas.microsoft.com/office/drawing/2014/main" id="{DAF976E2-A7B3-4799-BB73-3A9A1B008E7C}"/>
              </a:ext>
            </a:extLst>
          </p:cNvPr>
          <p:cNvGraphicFramePr/>
          <p:nvPr>
            <p:extLst>
              <p:ext uri="{D42A27DB-BD31-4B8C-83A1-F6EECF244321}">
                <p14:modId xmlns:p14="http://schemas.microsoft.com/office/powerpoint/2010/main" val="1876249445"/>
              </p:ext>
            </p:extLst>
          </p:nvPr>
        </p:nvGraphicFramePr>
        <p:xfrm>
          <a:off x="673282" y="2562638"/>
          <a:ext cx="4504106" cy="26272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Tabella 3">
            <a:extLst>
              <a:ext uri="{FF2B5EF4-FFF2-40B4-BE49-F238E27FC236}">
                <a16:creationId xmlns:a16="http://schemas.microsoft.com/office/drawing/2014/main" id="{0132D2DC-37CB-4B40-94A6-A56E3A498237}"/>
              </a:ext>
            </a:extLst>
          </p:cNvPr>
          <p:cNvGraphicFramePr>
            <a:graphicFrameLocks noGrp="1"/>
          </p:cNvGraphicFramePr>
          <p:nvPr>
            <p:extLst>
              <p:ext uri="{D42A27DB-BD31-4B8C-83A1-F6EECF244321}">
                <p14:modId xmlns:p14="http://schemas.microsoft.com/office/powerpoint/2010/main" val="851605534"/>
              </p:ext>
            </p:extLst>
          </p:nvPr>
        </p:nvGraphicFramePr>
        <p:xfrm>
          <a:off x="5781412" y="1598394"/>
          <a:ext cx="6022154" cy="2225040"/>
        </p:xfrm>
        <a:graphic>
          <a:graphicData uri="http://schemas.openxmlformats.org/drawingml/2006/table">
            <a:tbl>
              <a:tblPr firstRow="1" bandRow="1">
                <a:tableStyleId>{073A0DAA-6AF3-43AB-8588-CEC1D06C72B9}</a:tableStyleId>
              </a:tblPr>
              <a:tblGrid>
                <a:gridCol w="1988632">
                  <a:extLst>
                    <a:ext uri="{9D8B030D-6E8A-4147-A177-3AD203B41FA5}">
                      <a16:colId xmlns:a16="http://schemas.microsoft.com/office/drawing/2014/main" val="174551082"/>
                    </a:ext>
                  </a:extLst>
                </a:gridCol>
                <a:gridCol w="1883446">
                  <a:extLst>
                    <a:ext uri="{9D8B030D-6E8A-4147-A177-3AD203B41FA5}">
                      <a16:colId xmlns:a16="http://schemas.microsoft.com/office/drawing/2014/main" val="3789941431"/>
                    </a:ext>
                  </a:extLst>
                </a:gridCol>
                <a:gridCol w="1712624">
                  <a:extLst>
                    <a:ext uri="{9D8B030D-6E8A-4147-A177-3AD203B41FA5}">
                      <a16:colId xmlns:a16="http://schemas.microsoft.com/office/drawing/2014/main" val="4218018881"/>
                    </a:ext>
                  </a:extLst>
                </a:gridCol>
                <a:gridCol w="437452">
                  <a:extLst>
                    <a:ext uri="{9D8B030D-6E8A-4147-A177-3AD203B41FA5}">
                      <a16:colId xmlns:a16="http://schemas.microsoft.com/office/drawing/2014/main" val="95683400"/>
                    </a:ext>
                  </a:extLst>
                </a:gridCol>
              </a:tblGrid>
              <a:tr h="370840">
                <a:tc>
                  <a:txBody>
                    <a:bodyPr/>
                    <a:lstStyle/>
                    <a:p>
                      <a:pPr algn="ctr"/>
                      <a:r>
                        <a:rPr lang="it-IT" dirty="0">
                          <a:latin typeface="Times New Roman" panose="02020603050405020304" pitchFamily="18" charset="0"/>
                          <a:cs typeface="Times New Roman" panose="02020603050405020304" pitchFamily="18" charset="0"/>
                        </a:rPr>
                        <a:t>Media</a:t>
                      </a:r>
                    </a:p>
                  </a:txBody>
                  <a:tcPr/>
                </a:tc>
                <a:tc>
                  <a:txBody>
                    <a:bodyPr/>
                    <a:lstStyle/>
                    <a:p>
                      <a:pPr algn="ctr"/>
                      <a:r>
                        <a:rPr lang="it-IT" dirty="0">
                          <a:latin typeface="Times New Roman" panose="02020603050405020304" pitchFamily="18" charset="0"/>
                          <a:cs typeface="Times New Roman" panose="02020603050405020304" pitchFamily="18" charset="0"/>
                        </a:rPr>
                        <a:t>Master</a:t>
                      </a:r>
                    </a:p>
                  </a:txBody>
                  <a:tcPr/>
                </a:tc>
                <a:tc>
                  <a:txBody>
                    <a:bodyPr/>
                    <a:lstStyle/>
                    <a:p>
                      <a:pPr algn="ctr"/>
                      <a:r>
                        <a:rPr lang="it-IT" dirty="0">
                          <a:latin typeface="Times New Roman" panose="02020603050405020304" pitchFamily="18" charset="0"/>
                          <a:cs typeface="Times New Roman" panose="02020603050405020304" pitchFamily="18" charset="0"/>
                        </a:rPr>
                        <a:t>Amatori</a:t>
                      </a:r>
                    </a:p>
                  </a:txBody>
                  <a:tcPr/>
                </a:tc>
                <a:tc>
                  <a:txBody>
                    <a:bodyPr/>
                    <a:lstStyle/>
                    <a:p>
                      <a:pPr algn="ctr"/>
                      <a:endParaRPr lang="it-IT">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053034739"/>
                  </a:ext>
                </a:extLst>
              </a:tr>
              <a:tr h="370840">
                <a:tc>
                  <a:txBody>
                    <a:bodyPr/>
                    <a:lstStyle/>
                    <a:p>
                      <a:pPr algn="l"/>
                      <a:r>
                        <a:rPr lang="it-IT" dirty="0">
                          <a:latin typeface="Times New Roman" panose="02020603050405020304" pitchFamily="18" charset="0"/>
                          <a:cs typeface="Times New Roman" panose="02020603050405020304" pitchFamily="18" charset="0"/>
                        </a:rPr>
                        <a:t>Acqua</a:t>
                      </a:r>
                    </a:p>
                  </a:txBody>
                  <a:tcPr/>
                </a:tc>
                <a:tc>
                  <a:txBody>
                    <a:bodyPr/>
                    <a:lstStyle/>
                    <a:p>
                      <a:pPr algn="ctr"/>
                      <a:r>
                        <a:rPr lang="it-IT" dirty="0">
                          <a:latin typeface="Times New Roman" panose="02020603050405020304" pitchFamily="18" charset="0"/>
                          <a:cs typeface="Times New Roman" panose="02020603050405020304" pitchFamily="18" charset="0"/>
                        </a:rPr>
                        <a:t>3,7 L/die</a:t>
                      </a:r>
                    </a:p>
                  </a:txBody>
                  <a:tcPr/>
                </a:tc>
                <a:tc>
                  <a:txBody>
                    <a:bodyPr/>
                    <a:lstStyle/>
                    <a:p>
                      <a:pPr algn="ctr"/>
                      <a:r>
                        <a:rPr lang="it-IT" dirty="0">
                          <a:latin typeface="Times New Roman" panose="02020603050405020304" pitchFamily="18" charset="0"/>
                          <a:cs typeface="Times New Roman" panose="02020603050405020304" pitchFamily="18" charset="0"/>
                        </a:rPr>
                        <a:t>2,4 L/die</a:t>
                      </a:r>
                    </a:p>
                  </a:txBody>
                  <a:tcPr/>
                </a:tc>
                <a:tc>
                  <a:txBody>
                    <a:bodyPr/>
                    <a:lstStyle/>
                    <a:p>
                      <a:pPr algn="ctr"/>
                      <a:r>
                        <a:rPr lang="it-IT"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1659046908"/>
                  </a:ext>
                </a:extLst>
              </a:tr>
              <a:tr h="370840">
                <a:tc>
                  <a:txBody>
                    <a:bodyPr/>
                    <a:lstStyle/>
                    <a:p>
                      <a:pPr algn="l"/>
                      <a:r>
                        <a:rPr lang="it-IT" dirty="0">
                          <a:latin typeface="Times New Roman" panose="02020603050405020304" pitchFamily="18" charset="0"/>
                          <a:cs typeface="Times New Roman" panose="02020603050405020304" pitchFamily="18" charset="0"/>
                        </a:rPr>
                        <a:t>Gatorade/</a:t>
                      </a:r>
                      <a:r>
                        <a:rPr lang="it-IT" dirty="0" err="1">
                          <a:latin typeface="Times New Roman" panose="02020603050405020304" pitchFamily="18" charset="0"/>
                          <a:cs typeface="Times New Roman" panose="02020603050405020304" pitchFamily="18" charset="0"/>
                        </a:rPr>
                        <a:t>Powerade</a:t>
                      </a:r>
                      <a:endParaRPr lang="it-IT" dirty="0">
                        <a:latin typeface="Times New Roman" panose="02020603050405020304" pitchFamily="18" charset="0"/>
                        <a:cs typeface="Times New Roman" panose="02020603050405020304" pitchFamily="18" charset="0"/>
                      </a:endParaRPr>
                    </a:p>
                  </a:txBody>
                  <a:tcPr/>
                </a:tc>
                <a:tc>
                  <a:txBody>
                    <a:bodyPr/>
                    <a:lstStyle/>
                    <a:p>
                      <a:pPr algn="ctr"/>
                      <a:r>
                        <a:rPr lang="it-IT" dirty="0">
                          <a:latin typeface="Times New Roman" panose="02020603050405020304" pitchFamily="18" charset="0"/>
                          <a:cs typeface="Times New Roman" panose="02020603050405020304" pitchFamily="18" charset="0"/>
                        </a:rPr>
                        <a:t>0,11 L/die</a:t>
                      </a:r>
                    </a:p>
                  </a:txBody>
                  <a:tcPr/>
                </a:tc>
                <a:tc>
                  <a:txBody>
                    <a:bodyPr/>
                    <a:lstStyle/>
                    <a:p>
                      <a:pPr algn="ctr"/>
                      <a:r>
                        <a:rPr lang="it-IT" dirty="0">
                          <a:latin typeface="Times New Roman" panose="02020603050405020304" pitchFamily="18" charset="0"/>
                          <a:cs typeface="Times New Roman" panose="02020603050405020304" pitchFamily="18" charset="0"/>
                        </a:rPr>
                        <a:t>0,52 L/die</a:t>
                      </a:r>
                    </a:p>
                  </a:txBody>
                  <a:tcPr/>
                </a:tc>
                <a:tc>
                  <a:txBody>
                    <a:bodyPr/>
                    <a:lstStyle/>
                    <a:p>
                      <a:pPr algn="ctr"/>
                      <a:r>
                        <a:rPr lang="it-IT"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2611274633"/>
                  </a:ext>
                </a:extLst>
              </a:tr>
              <a:tr h="370840">
                <a:tc>
                  <a:txBody>
                    <a:bodyPr/>
                    <a:lstStyle/>
                    <a:p>
                      <a:pPr algn="l"/>
                      <a:r>
                        <a:rPr lang="it-IT" dirty="0" err="1">
                          <a:latin typeface="Times New Roman" panose="02020603050405020304" pitchFamily="18" charset="0"/>
                          <a:cs typeface="Times New Roman" panose="02020603050405020304" pitchFamily="18" charset="0"/>
                        </a:rPr>
                        <a:t>Aptonia</a:t>
                      </a:r>
                      <a:r>
                        <a:rPr lang="it-IT" dirty="0">
                          <a:latin typeface="Times New Roman" panose="02020603050405020304" pitchFamily="18" charset="0"/>
                          <a:cs typeface="Times New Roman" panose="02020603050405020304" pitchFamily="18" charset="0"/>
                        </a:rPr>
                        <a:t> </a:t>
                      </a:r>
                      <a:r>
                        <a:rPr lang="it-IT" dirty="0" err="1">
                          <a:latin typeface="Times New Roman" panose="02020603050405020304" pitchFamily="18" charset="0"/>
                          <a:cs typeface="Times New Roman" panose="02020603050405020304" pitchFamily="18" charset="0"/>
                        </a:rPr>
                        <a:t>Hydra</a:t>
                      </a:r>
                      <a:endParaRPr lang="it-IT" dirty="0">
                        <a:latin typeface="Times New Roman" panose="02020603050405020304" pitchFamily="18" charset="0"/>
                        <a:cs typeface="Times New Roman" panose="02020603050405020304" pitchFamily="18" charset="0"/>
                      </a:endParaRPr>
                    </a:p>
                  </a:txBody>
                  <a:tcPr/>
                </a:tc>
                <a:tc>
                  <a:txBody>
                    <a:bodyPr/>
                    <a:lstStyle/>
                    <a:p>
                      <a:pPr algn="ctr"/>
                      <a:r>
                        <a:rPr lang="it-IT" dirty="0">
                          <a:latin typeface="Times New Roman" panose="02020603050405020304" pitchFamily="18" charset="0"/>
                          <a:cs typeface="Times New Roman" panose="02020603050405020304" pitchFamily="18" charset="0"/>
                        </a:rPr>
                        <a:t>0,59 L/die</a:t>
                      </a:r>
                    </a:p>
                  </a:txBody>
                  <a:tcPr/>
                </a:tc>
                <a:tc>
                  <a:txBody>
                    <a:bodyPr/>
                    <a:lstStyle/>
                    <a:p>
                      <a:pPr algn="ctr"/>
                      <a:r>
                        <a:rPr lang="it-IT" dirty="0">
                          <a:latin typeface="Times New Roman" panose="02020603050405020304" pitchFamily="18" charset="0"/>
                          <a:cs typeface="Times New Roman" panose="02020603050405020304" pitchFamily="18" charset="0"/>
                        </a:rPr>
                        <a:t>0,22 L/die</a:t>
                      </a:r>
                    </a:p>
                  </a:txBody>
                  <a:tcPr/>
                </a:tc>
                <a:tc>
                  <a:txBody>
                    <a:bodyPr/>
                    <a:lstStyle/>
                    <a:p>
                      <a:pPr algn="ctr"/>
                      <a:r>
                        <a:rPr lang="it-IT"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638877813"/>
                  </a:ext>
                </a:extLst>
              </a:tr>
              <a:tr h="370840">
                <a:tc>
                  <a:txBody>
                    <a:bodyPr/>
                    <a:lstStyle/>
                    <a:p>
                      <a:pPr algn="l"/>
                      <a:r>
                        <a:rPr lang="it-IT" dirty="0">
                          <a:latin typeface="Times New Roman" panose="02020603050405020304" pitchFamily="18" charset="0"/>
                          <a:cs typeface="Times New Roman" panose="02020603050405020304" pitchFamily="18" charset="0"/>
                        </a:rPr>
                        <a:t>Isostar</a:t>
                      </a:r>
                    </a:p>
                  </a:txBody>
                  <a:tcPr/>
                </a:tc>
                <a:tc>
                  <a:txBody>
                    <a:bodyPr/>
                    <a:lstStyle/>
                    <a:p>
                      <a:pPr algn="ctr"/>
                      <a:r>
                        <a:rPr lang="it-IT" dirty="0">
                          <a:latin typeface="Times New Roman" panose="02020603050405020304" pitchFamily="18" charset="0"/>
                          <a:cs typeface="Times New Roman" panose="02020603050405020304" pitchFamily="18" charset="0"/>
                        </a:rPr>
                        <a:t>0,60 L/die</a:t>
                      </a:r>
                    </a:p>
                  </a:txBody>
                  <a:tcPr/>
                </a:tc>
                <a:tc>
                  <a:txBody>
                    <a:bodyPr/>
                    <a:lstStyle/>
                    <a:p>
                      <a:pPr algn="ctr"/>
                      <a:r>
                        <a:rPr lang="it-IT" dirty="0">
                          <a:latin typeface="Times New Roman" panose="02020603050405020304" pitchFamily="18" charset="0"/>
                          <a:cs typeface="Times New Roman" panose="02020603050405020304" pitchFamily="18" charset="0"/>
                        </a:rPr>
                        <a:t>0,125 L/die</a:t>
                      </a:r>
                    </a:p>
                  </a:txBody>
                  <a:tcPr/>
                </a:tc>
                <a:tc>
                  <a:txBody>
                    <a:bodyPr/>
                    <a:lstStyle/>
                    <a:p>
                      <a:pPr algn="ctr"/>
                      <a:r>
                        <a:rPr lang="it-IT"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791900326"/>
                  </a:ext>
                </a:extLst>
              </a:tr>
              <a:tr h="370840">
                <a:tc>
                  <a:txBody>
                    <a:bodyPr/>
                    <a:lstStyle/>
                    <a:p>
                      <a:pPr algn="l"/>
                      <a:r>
                        <a:rPr lang="it-IT" dirty="0">
                          <a:latin typeface="Times New Roman" panose="02020603050405020304" pitchFamily="18" charset="0"/>
                          <a:cs typeface="Times New Roman" panose="02020603050405020304" pitchFamily="18" charset="0"/>
                        </a:rPr>
                        <a:t>Energy Drink</a:t>
                      </a:r>
                    </a:p>
                  </a:txBody>
                  <a:tcPr/>
                </a:tc>
                <a:tc>
                  <a:txBody>
                    <a:bodyPr/>
                    <a:lstStyle/>
                    <a:p>
                      <a:pPr algn="ctr"/>
                      <a:r>
                        <a:rPr lang="it-IT" dirty="0">
                          <a:latin typeface="Times New Roman" panose="02020603050405020304" pitchFamily="18" charset="0"/>
                          <a:cs typeface="Times New Roman" panose="02020603050405020304" pitchFamily="18" charset="0"/>
                        </a:rPr>
                        <a:t>0 L/die</a:t>
                      </a:r>
                    </a:p>
                  </a:txBody>
                  <a:tcPr/>
                </a:tc>
                <a:tc>
                  <a:txBody>
                    <a:bodyPr/>
                    <a:lstStyle/>
                    <a:p>
                      <a:pPr algn="ctr"/>
                      <a:r>
                        <a:rPr lang="it-IT" dirty="0">
                          <a:latin typeface="Times New Roman" panose="02020603050405020304" pitchFamily="18" charset="0"/>
                          <a:cs typeface="Times New Roman" panose="02020603050405020304" pitchFamily="18" charset="0"/>
                        </a:rPr>
                        <a:t>0,26 L/die</a:t>
                      </a:r>
                    </a:p>
                  </a:txBody>
                  <a:tcPr/>
                </a:tc>
                <a:tc>
                  <a:txBody>
                    <a:bodyPr/>
                    <a:lstStyle/>
                    <a:p>
                      <a:pPr algn="ctr"/>
                      <a:r>
                        <a:rPr lang="it-IT" dirty="0">
                          <a:latin typeface="Times New Roman" panose="02020603050405020304" pitchFamily="18" charset="0"/>
                          <a:cs typeface="Times New Roman" panose="02020603050405020304" pitchFamily="18" charset="0"/>
                        </a:rPr>
                        <a:t>s</a:t>
                      </a:r>
                    </a:p>
                  </a:txBody>
                  <a:tcPr/>
                </a:tc>
                <a:extLst>
                  <a:ext uri="{0D108BD9-81ED-4DB2-BD59-A6C34878D82A}">
                    <a16:rowId xmlns:a16="http://schemas.microsoft.com/office/drawing/2014/main" val="609012568"/>
                  </a:ext>
                </a:extLst>
              </a:tr>
            </a:tbl>
          </a:graphicData>
        </a:graphic>
      </p:graphicFrame>
      <p:graphicFrame>
        <p:nvGraphicFramePr>
          <p:cNvPr id="8" name="Tabella 7">
            <a:extLst>
              <a:ext uri="{FF2B5EF4-FFF2-40B4-BE49-F238E27FC236}">
                <a16:creationId xmlns:a16="http://schemas.microsoft.com/office/drawing/2014/main" id="{5194BF02-BEB6-4DD0-9FB2-D6F91FE61B35}"/>
              </a:ext>
            </a:extLst>
          </p:cNvPr>
          <p:cNvGraphicFramePr>
            <a:graphicFrameLocks noGrp="1"/>
          </p:cNvGraphicFramePr>
          <p:nvPr>
            <p:extLst>
              <p:ext uri="{D42A27DB-BD31-4B8C-83A1-F6EECF244321}">
                <p14:modId xmlns:p14="http://schemas.microsoft.com/office/powerpoint/2010/main" val="3438758893"/>
              </p:ext>
            </p:extLst>
          </p:nvPr>
        </p:nvGraphicFramePr>
        <p:xfrm>
          <a:off x="8582396" y="3921876"/>
          <a:ext cx="2872319" cy="2827994"/>
        </p:xfrm>
        <a:graphic>
          <a:graphicData uri="http://schemas.openxmlformats.org/drawingml/2006/table">
            <a:tbl>
              <a:tblPr firstRow="1" bandRow="1">
                <a:tableStyleId>{073A0DAA-6AF3-43AB-8588-CEC1D06C72B9}</a:tableStyleId>
              </a:tblPr>
              <a:tblGrid>
                <a:gridCol w="775985">
                  <a:extLst>
                    <a:ext uri="{9D8B030D-6E8A-4147-A177-3AD203B41FA5}">
                      <a16:colId xmlns:a16="http://schemas.microsoft.com/office/drawing/2014/main" val="147178386"/>
                    </a:ext>
                  </a:extLst>
                </a:gridCol>
                <a:gridCol w="651198">
                  <a:extLst>
                    <a:ext uri="{9D8B030D-6E8A-4147-A177-3AD203B41FA5}">
                      <a16:colId xmlns:a16="http://schemas.microsoft.com/office/drawing/2014/main" val="3996607769"/>
                    </a:ext>
                  </a:extLst>
                </a:gridCol>
                <a:gridCol w="744276">
                  <a:extLst>
                    <a:ext uri="{9D8B030D-6E8A-4147-A177-3AD203B41FA5}">
                      <a16:colId xmlns:a16="http://schemas.microsoft.com/office/drawing/2014/main" val="3172584370"/>
                    </a:ext>
                  </a:extLst>
                </a:gridCol>
                <a:gridCol w="700860">
                  <a:extLst>
                    <a:ext uri="{9D8B030D-6E8A-4147-A177-3AD203B41FA5}">
                      <a16:colId xmlns:a16="http://schemas.microsoft.com/office/drawing/2014/main" val="922068120"/>
                    </a:ext>
                  </a:extLst>
                </a:gridCol>
              </a:tblGrid>
              <a:tr h="267283">
                <a:tc gridSpan="2">
                  <a:txBody>
                    <a:bodyPr/>
                    <a:lstStyle/>
                    <a:p>
                      <a:pPr algn="ctr"/>
                      <a:r>
                        <a:rPr lang="it-IT" sz="1300" dirty="0">
                          <a:latin typeface="Times New Roman" panose="02020603050405020304" pitchFamily="18" charset="0"/>
                          <a:cs typeface="Times New Roman" panose="02020603050405020304" pitchFamily="18" charset="0"/>
                        </a:rPr>
                        <a:t>Isostar</a:t>
                      </a:r>
                    </a:p>
                  </a:txBody>
                  <a:tcPr marL="82270" marR="82270" marT="41135" marB="41135"/>
                </a:tc>
                <a:tc hMerge="1">
                  <a:txBody>
                    <a:bodyPr/>
                    <a:lstStyle/>
                    <a:p>
                      <a:endParaRPr lang="it-IT" dirty="0"/>
                    </a:p>
                  </a:txBody>
                  <a:tcPr/>
                </a:tc>
                <a:tc gridSpan="2">
                  <a:txBody>
                    <a:bodyPr/>
                    <a:lstStyle/>
                    <a:p>
                      <a:pPr algn="ctr"/>
                      <a:r>
                        <a:rPr lang="it-IT" sz="1300" dirty="0" err="1">
                          <a:latin typeface="Times New Roman" panose="02020603050405020304" pitchFamily="18" charset="0"/>
                          <a:cs typeface="Times New Roman" panose="02020603050405020304" pitchFamily="18" charset="0"/>
                        </a:rPr>
                        <a:t>Aptonia</a:t>
                      </a:r>
                      <a:r>
                        <a:rPr lang="it-IT" sz="1300" dirty="0">
                          <a:latin typeface="Times New Roman" panose="02020603050405020304" pitchFamily="18" charset="0"/>
                          <a:cs typeface="Times New Roman" panose="02020603050405020304" pitchFamily="18" charset="0"/>
                        </a:rPr>
                        <a:t> </a:t>
                      </a:r>
                      <a:r>
                        <a:rPr lang="it-IT" sz="1300" dirty="0" err="1">
                          <a:latin typeface="Times New Roman" panose="02020603050405020304" pitchFamily="18" charset="0"/>
                          <a:cs typeface="Times New Roman" panose="02020603050405020304" pitchFamily="18" charset="0"/>
                        </a:rPr>
                        <a:t>Hydra</a:t>
                      </a:r>
                      <a:endParaRPr lang="it-IT" sz="1300" dirty="0">
                        <a:latin typeface="Times New Roman" panose="02020603050405020304" pitchFamily="18" charset="0"/>
                        <a:cs typeface="Times New Roman" panose="02020603050405020304" pitchFamily="18" charset="0"/>
                      </a:endParaRPr>
                    </a:p>
                  </a:txBody>
                  <a:tcPr marL="82270" marR="82270" marT="41135" marB="41135"/>
                </a:tc>
                <a:tc hMerge="1">
                  <a:txBody>
                    <a:bodyPr/>
                    <a:lstStyle/>
                    <a:p>
                      <a:endParaRPr lang="it-IT" dirty="0"/>
                    </a:p>
                  </a:txBody>
                  <a:tcPr/>
                </a:tc>
                <a:extLst>
                  <a:ext uri="{0D108BD9-81ED-4DB2-BD59-A6C34878D82A}">
                    <a16:rowId xmlns:a16="http://schemas.microsoft.com/office/drawing/2014/main" val="2955908317"/>
                  </a:ext>
                </a:extLst>
              </a:tr>
              <a:tr h="267283">
                <a:tc gridSpan="4">
                  <a:txBody>
                    <a:bodyPr/>
                    <a:lstStyle/>
                    <a:p>
                      <a:pPr algn="ctr"/>
                      <a:r>
                        <a:rPr lang="it-IT" sz="1300" dirty="0">
                          <a:latin typeface="Times New Roman" panose="02020603050405020304" pitchFamily="18" charset="0"/>
                          <a:cs typeface="Times New Roman" panose="02020603050405020304" pitchFamily="18" charset="0"/>
                        </a:rPr>
                        <a:t>Valori per 500 ml di prodotto</a:t>
                      </a:r>
                    </a:p>
                  </a:txBody>
                  <a:tcPr marL="82270" marR="82270" marT="41135" marB="41135"/>
                </a:tc>
                <a:tc hMerge="1">
                  <a:txBody>
                    <a:bodyPr/>
                    <a:lstStyle/>
                    <a:p>
                      <a:endParaRPr lang="it-IT" dirty="0"/>
                    </a:p>
                  </a:txBody>
                  <a:tcPr/>
                </a:tc>
                <a:tc hMerge="1">
                  <a:txBody>
                    <a:bodyPr/>
                    <a:lstStyle/>
                    <a:p>
                      <a:endParaRPr lang="it-IT" dirty="0"/>
                    </a:p>
                  </a:txBody>
                  <a:tcPr/>
                </a:tc>
                <a:tc hMerge="1">
                  <a:txBody>
                    <a:bodyPr/>
                    <a:lstStyle/>
                    <a:p>
                      <a:endParaRPr lang="it-IT" dirty="0"/>
                    </a:p>
                  </a:txBody>
                  <a:tcPr/>
                </a:tc>
                <a:extLst>
                  <a:ext uri="{0D108BD9-81ED-4DB2-BD59-A6C34878D82A}">
                    <a16:rowId xmlns:a16="http://schemas.microsoft.com/office/drawing/2014/main" val="743969955"/>
                  </a:ext>
                </a:extLst>
              </a:tr>
              <a:tr h="254019">
                <a:tc>
                  <a:txBody>
                    <a:bodyPr/>
                    <a:lstStyle/>
                    <a:p>
                      <a:pPr algn="l"/>
                      <a:r>
                        <a:rPr lang="it-IT" sz="1300" dirty="0">
                          <a:latin typeface="Times New Roman" panose="02020603050405020304" pitchFamily="18" charset="0"/>
                          <a:cs typeface="Times New Roman" panose="02020603050405020304" pitchFamily="18" charset="0"/>
                        </a:rPr>
                        <a:t>Kcal</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86</a:t>
                      </a:r>
                    </a:p>
                  </a:txBody>
                  <a:tcPr marL="62056" marR="62056" marT="31028" marB="31028"/>
                </a:tc>
                <a:tc>
                  <a:txBody>
                    <a:bodyPr/>
                    <a:lstStyle/>
                    <a:p>
                      <a:pPr algn="l"/>
                      <a:r>
                        <a:rPr lang="it-IT" sz="1300" dirty="0">
                          <a:latin typeface="Times New Roman" panose="02020603050405020304" pitchFamily="18" charset="0"/>
                          <a:cs typeface="Times New Roman" panose="02020603050405020304" pitchFamily="18" charset="0"/>
                        </a:rPr>
                        <a:t>Kcal</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8</a:t>
                      </a:r>
                    </a:p>
                  </a:txBody>
                  <a:tcPr marL="62056" marR="62056" marT="31028" marB="31028"/>
                </a:tc>
                <a:extLst>
                  <a:ext uri="{0D108BD9-81ED-4DB2-BD59-A6C34878D82A}">
                    <a16:rowId xmlns:a16="http://schemas.microsoft.com/office/drawing/2014/main" val="2263140352"/>
                  </a:ext>
                </a:extLst>
              </a:tr>
              <a:tr h="254019">
                <a:tc>
                  <a:txBody>
                    <a:bodyPr/>
                    <a:lstStyle/>
                    <a:p>
                      <a:pPr algn="l"/>
                      <a:r>
                        <a:rPr lang="it-IT" sz="1300" dirty="0">
                          <a:latin typeface="Times New Roman" panose="02020603050405020304" pitchFamily="18" charset="0"/>
                          <a:cs typeface="Times New Roman" panose="02020603050405020304" pitchFamily="18" charset="0"/>
                        </a:rPr>
                        <a:t>Grassi</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0 g</a:t>
                      </a:r>
                    </a:p>
                  </a:txBody>
                  <a:tcPr marL="62056" marR="62056" marT="31028" marB="31028"/>
                </a:tc>
                <a:tc>
                  <a:txBody>
                    <a:bodyPr/>
                    <a:lstStyle/>
                    <a:p>
                      <a:pPr algn="l"/>
                      <a:r>
                        <a:rPr lang="it-IT" sz="1300" dirty="0">
                          <a:latin typeface="Times New Roman" panose="02020603050405020304" pitchFamily="18" charset="0"/>
                          <a:cs typeface="Times New Roman" panose="02020603050405020304" pitchFamily="18" charset="0"/>
                        </a:rPr>
                        <a:t>Grassi</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0 g</a:t>
                      </a:r>
                    </a:p>
                  </a:txBody>
                  <a:tcPr marL="62056" marR="62056" marT="31028" marB="31028"/>
                </a:tc>
                <a:extLst>
                  <a:ext uri="{0D108BD9-81ED-4DB2-BD59-A6C34878D82A}">
                    <a16:rowId xmlns:a16="http://schemas.microsoft.com/office/drawing/2014/main" val="3693548894"/>
                  </a:ext>
                </a:extLst>
              </a:tr>
              <a:tr h="254019">
                <a:tc>
                  <a:txBody>
                    <a:bodyPr/>
                    <a:lstStyle/>
                    <a:p>
                      <a:pPr algn="l"/>
                      <a:r>
                        <a:rPr lang="it-IT" sz="1300" dirty="0" err="1">
                          <a:latin typeface="Times New Roman" panose="02020603050405020304" pitchFamily="18" charset="0"/>
                          <a:cs typeface="Times New Roman" panose="02020603050405020304" pitchFamily="18" charset="0"/>
                        </a:rPr>
                        <a:t>Cho</a:t>
                      </a:r>
                      <a:endParaRPr lang="it-IT" sz="1300" dirty="0">
                        <a:latin typeface="Times New Roman" panose="02020603050405020304" pitchFamily="18" charset="0"/>
                        <a:cs typeface="Times New Roman" panose="02020603050405020304" pitchFamily="18" charset="0"/>
                      </a:endParaRP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19 g</a:t>
                      </a:r>
                    </a:p>
                  </a:txBody>
                  <a:tcPr marL="62056" marR="62056" marT="31028" marB="31028"/>
                </a:tc>
                <a:tc>
                  <a:txBody>
                    <a:bodyPr/>
                    <a:lstStyle/>
                    <a:p>
                      <a:pPr algn="l"/>
                      <a:r>
                        <a:rPr lang="it-IT" sz="1300" dirty="0" err="1">
                          <a:latin typeface="Times New Roman" panose="02020603050405020304" pitchFamily="18" charset="0"/>
                          <a:cs typeface="Times New Roman" panose="02020603050405020304" pitchFamily="18" charset="0"/>
                        </a:rPr>
                        <a:t>Cho</a:t>
                      </a:r>
                      <a:endParaRPr lang="it-IT" sz="1300" dirty="0">
                        <a:latin typeface="Times New Roman" panose="02020603050405020304" pitchFamily="18" charset="0"/>
                        <a:cs typeface="Times New Roman" panose="02020603050405020304" pitchFamily="18" charset="0"/>
                      </a:endParaRP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1,37 g</a:t>
                      </a:r>
                    </a:p>
                  </a:txBody>
                  <a:tcPr marL="62056" marR="62056" marT="31028" marB="31028"/>
                </a:tc>
                <a:extLst>
                  <a:ext uri="{0D108BD9-81ED-4DB2-BD59-A6C34878D82A}">
                    <a16:rowId xmlns:a16="http://schemas.microsoft.com/office/drawing/2014/main" val="3190601489"/>
                  </a:ext>
                </a:extLst>
              </a:tr>
              <a:tr h="254019">
                <a:tc>
                  <a:txBody>
                    <a:bodyPr/>
                    <a:lstStyle/>
                    <a:p>
                      <a:pPr algn="l"/>
                      <a:r>
                        <a:rPr lang="it-IT" sz="1300" dirty="0">
                          <a:latin typeface="Times New Roman" panose="02020603050405020304" pitchFamily="18" charset="0"/>
                          <a:cs typeface="Times New Roman" panose="02020603050405020304" pitchFamily="18" charset="0"/>
                        </a:rPr>
                        <a:t>Zuccheri</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18 g</a:t>
                      </a:r>
                    </a:p>
                  </a:txBody>
                  <a:tcPr marL="62056" marR="62056" marT="31028" marB="31028"/>
                </a:tc>
                <a:tc>
                  <a:txBody>
                    <a:bodyPr/>
                    <a:lstStyle/>
                    <a:p>
                      <a:pPr algn="l"/>
                      <a:r>
                        <a:rPr lang="it-IT" sz="1300" dirty="0">
                          <a:latin typeface="Times New Roman" panose="02020603050405020304" pitchFamily="18" charset="0"/>
                          <a:cs typeface="Times New Roman" panose="02020603050405020304" pitchFamily="18" charset="0"/>
                        </a:rPr>
                        <a:t>Zuccheri</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0,5 g</a:t>
                      </a:r>
                    </a:p>
                  </a:txBody>
                  <a:tcPr marL="62056" marR="62056" marT="31028" marB="31028"/>
                </a:tc>
                <a:extLst>
                  <a:ext uri="{0D108BD9-81ED-4DB2-BD59-A6C34878D82A}">
                    <a16:rowId xmlns:a16="http://schemas.microsoft.com/office/drawing/2014/main" val="1831374761"/>
                  </a:ext>
                </a:extLst>
              </a:tr>
              <a:tr h="254019">
                <a:tc>
                  <a:txBody>
                    <a:bodyPr/>
                    <a:lstStyle/>
                    <a:p>
                      <a:pPr algn="l"/>
                      <a:r>
                        <a:rPr lang="it-IT" sz="1300" dirty="0">
                          <a:latin typeface="Times New Roman" panose="02020603050405020304" pitchFamily="18" charset="0"/>
                          <a:cs typeface="Times New Roman" panose="02020603050405020304" pitchFamily="18" charset="0"/>
                        </a:rPr>
                        <a:t>Sodio</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330 mg</a:t>
                      </a:r>
                    </a:p>
                  </a:txBody>
                  <a:tcPr marL="62056" marR="62056" marT="31028" marB="31028"/>
                </a:tc>
                <a:tc>
                  <a:txBody>
                    <a:bodyPr/>
                    <a:lstStyle/>
                    <a:p>
                      <a:pPr algn="l"/>
                      <a:r>
                        <a:rPr lang="it-IT" sz="1300" dirty="0">
                          <a:latin typeface="Times New Roman" panose="02020603050405020304" pitchFamily="18" charset="0"/>
                          <a:cs typeface="Times New Roman" panose="02020603050405020304" pitchFamily="18" charset="0"/>
                        </a:rPr>
                        <a:t>Sodio</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180 mg</a:t>
                      </a:r>
                    </a:p>
                  </a:txBody>
                  <a:tcPr marL="62056" marR="62056" marT="31028" marB="31028"/>
                </a:tc>
                <a:extLst>
                  <a:ext uri="{0D108BD9-81ED-4DB2-BD59-A6C34878D82A}">
                    <a16:rowId xmlns:a16="http://schemas.microsoft.com/office/drawing/2014/main" val="2550573140"/>
                  </a:ext>
                </a:extLst>
              </a:tr>
              <a:tr h="254019">
                <a:tc>
                  <a:txBody>
                    <a:bodyPr/>
                    <a:lstStyle/>
                    <a:p>
                      <a:pPr algn="l"/>
                      <a:r>
                        <a:rPr lang="it-IT" sz="1300" dirty="0">
                          <a:latin typeface="Times New Roman" panose="02020603050405020304" pitchFamily="18" charset="0"/>
                          <a:cs typeface="Times New Roman" panose="02020603050405020304" pitchFamily="18" charset="0"/>
                        </a:rPr>
                        <a:t>Potassio</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92 mg</a:t>
                      </a:r>
                    </a:p>
                  </a:txBody>
                  <a:tcPr marL="62056" marR="62056" marT="31028" marB="31028"/>
                </a:tc>
                <a:tc>
                  <a:txBody>
                    <a:bodyPr/>
                    <a:lstStyle/>
                    <a:p>
                      <a:pPr algn="l"/>
                      <a:r>
                        <a:rPr lang="it-IT" sz="1300" dirty="0">
                          <a:latin typeface="Times New Roman" panose="02020603050405020304" pitchFamily="18" charset="0"/>
                          <a:cs typeface="Times New Roman" panose="02020603050405020304" pitchFamily="18" charset="0"/>
                        </a:rPr>
                        <a:t>Potassio</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60 mg</a:t>
                      </a:r>
                    </a:p>
                  </a:txBody>
                  <a:tcPr marL="62056" marR="62056" marT="31028" marB="31028"/>
                </a:tc>
                <a:extLst>
                  <a:ext uri="{0D108BD9-81ED-4DB2-BD59-A6C34878D82A}">
                    <a16:rowId xmlns:a16="http://schemas.microsoft.com/office/drawing/2014/main" val="2835432558"/>
                  </a:ext>
                </a:extLst>
              </a:tr>
              <a:tr h="254019">
                <a:tc>
                  <a:txBody>
                    <a:bodyPr/>
                    <a:lstStyle/>
                    <a:p>
                      <a:pPr algn="l"/>
                      <a:r>
                        <a:rPr lang="it-IT" sz="1300" dirty="0">
                          <a:latin typeface="Times New Roman" panose="02020603050405020304" pitchFamily="18" charset="0"/>
                          <a:cs typeface="Times New Roman" panose="02020603050405020304" pitchFamily="18" charset="0"/>
                        </a:rPr>
                        <a:t>Calcio</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82 mg</a:t>
                      </a:r>
                    </a:p>
                  </a:txBody>
                  <a:tcPr marL="62056" marR="62056" marT="31028" marB="31028"/>
                </a:tc>
                <a:tc>
                  <a:txBody>
                    <a:bodyPr/>
                    <a:lstStyle/>
                    <a:p>
                      <a:pPr algn="l"/>
                      <a:r>
                        <a:rPr lang="it-IT" sz="1300" dirty="0">
                          <a:latin typeface="Times New Roman" panose="02020603050405020304" pitchFamily="18" charset="0"/>
                          <a:cs typeface="Times New Roman" panose="02020603050405020304" pitchFamily="18" charset="0"/>
                        </a:rPr>
                        <a:t>Calcio</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40 mg</a:t>
                      </a:r>
                    </a:p>
                  </a:txBody>
                  <a:tcPr marL="62056" marR="62056" marT="31028" marB="31028"/>
                </a:tc>
                <a:extLst>
                  <a:ext uri="{0D108BD9-81ED-4DB2-BD59-A6C34878D82A}">
                    <a16:rowId xmlns:a16="http://schemas.microsoft.com/office/drawing/2014/main" val="1376040198"/>
                  </a:ext>
                </a:extLst>
              </a:tr>
              <a:tr h="445982">
                <a:tc>
                  <a:txBody>
                    <a:bodyPr/>
                    <a:lstStyle/>
                    <a:p>
                      <a:pPr algn="l"/>
                      <a:r>
                        <a:rPr lang="it-IT" sz="1300" dirty="0">
                          <a:latin typeface="Times New Roman" panose="02020603050405020304" pitchFamily="18" charset="0"/>
                          <a:cs typeface="Times New Roman" panose="02020603050405020304" pitchFamily="18" charset="0"/>
                        </a:rPr>
                        <a:t>Magnesio</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37 mg</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a:t>
                      </a:r>
                    </a:p>
                  </a:txBody>
                  <a:tcPr marL="62056" marR="62056" marT="31028" marB="31028"/>
                </a:tc>
                <a:tc>
                  <a:txBody>
                    <a:bodyPr/>
                    <a:lstStyle/>
                    <a:p>
                      <a:pPr algn="ctr"/>
                      <a:r>
                        <a:rPr lang="it-IT" sz="1300" dirty="0">
                          <a:latin typeface="Times New Roman" panose="02020603050405020304" pitchFamily="18" charset="0"/>
                          <a:cs typeface="Times New Roman" panose="02020603050405020304" pitchFamily="18" charset="0"/>
                        </a:rPr>
                        <a:t>-</a:t>
                      </a:r>
                    </a:p>
                  </a:txBody>
                  <a:tcPr marL="62056" marR="62056" marT="31028" marB="31028"/>
                </a:tc>
                <a:extLst>
                  <a:ext uri="{0D108BD9-81ED-4DB2-BD59-A6C34878D82A}">
                    <a16:rowId xmlns:a16="http://schemas.microsoft.com/office/drawing/2014/main" val="419643391"/>
                  </a:ext>
                </a:extLst>
              </a:tr>
            </a:tbl>
          </a:graphicData>
        </a:graphic>
      </p:graphicFrame>
    </p:spTree>
    <p:extLst>
      <p:ext uri="{BB962C8B-B14F-4D97-AF65-F5344CB8AC3E}">
        <p14:creationId xmlns:p14="http://schemas.microsoft.com/office/powerpoint/2010/main" val="678094764"/>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CA5AEC10-1DBD-4817-844F-C8901CDA88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2" name="Titolo 1">
            <a:extLst>
              <a:ext uri="{FF2B5EF4-FFF2-40B4-BE49-F238E27FC236}">
                <a16:creationId xmlns:a16="http://schemas.microsoft.com/office/drawing/2014/main" id="{090332D7-722E-4D10-A20F-A0FB3EDF9B15}"/>
              </a:ext>
            </a:extLst>
          </p:cNvPr>
          <p:cNvSpPr>
            <a:spLocks noGrp="1"/>
          </p:cNvSpPr>
          <p:nvPr>
            <p:ph type="title"/>
          </p:nvPr>
        </p:nvSpPr>
        <p:spPr>
          <a:xfrm>
            <a:off x="1072981" y="476338"/>
            <a:ext cx="10515600" cy="1325563"/>
          </a:xfrm>
        </p:spPr>
        <p:txBody>
          <a:bodyPr/>
          <a:lstStyle/>
          <a:p>
            <a:pPr algn="ctr"/>
            <a:r>
              <a:rPr lang="it-IT" b="1" dirty="0">
                <a:latin typeface="Times New Roman" panose="02020603050405020304" pitchFamily="18" charset="0"/>
                <a:cs typeface="Times New Roman" panose="02020603050405020304" pitchFamily="18" charset="0"/>
              </a:rPr>
              <a:t>Conclusioni</a:t>
            </a:r>
          </a:p>
        </p:txBody>
      </p:sp>
      <p:sp>
        <p:nvSpPr>
          <p:cNvPr id="3" name="Segnaposto contenuto 2">
            <a:extLst>
              <a:ext uri="{FF2B5EF4-FFF2-40B4-BE49-F238E27FC236}">
                <a16:creationId xmlns:a16="http://schemas.microsoft.com/office/drawing/2014/main" id="{6F3E1A3F-61AF-4D63-98EA-DF2316AA2B47}"/>
              </a:ext>
            </a:extLst>
          </p:cNvPr>
          <p:cNvSpPr>
            <a:spLocks noGrp="1"/>
          </p:cNvSpPr>
          <p:nvPr>
            <p:ph idx="1"/>
          </p:nvPr>
        </p:nvSpPr>
        <p:spPr/>
        <p:txBody>
          <a:bodyPr>
            <a:normAutofit fontScale="62500" lnSpcReduction="20000"/>
          </a:bodyPr>
          <a:lstStyle/>
          <a:p>
            <a:pPr>
              <a:lnSpc>
                <a:spcPct val="120000"/>
              </a:lnSpc>
            </a:pPr>
            <a:r>
              <a:rPr lang="it-IT" dirty="0">
                <a:latin typeface="Times New Roman" panose="02020603050405020304" pitchFamily="18" charset="0"/>
                <a:cs typeface="Times New Roman" panose="02020603050405020304" pitchFamily="18" charset="0"/>
              </a:rPr>
              <a:t>I dati rilevati sono confortanti nell’indicare che, in uno stile di vita corretto, la regolare pratica sportiva e lo stato nutrizionale sono strettamente correlati. Questo fenomeno è più evidente nei Master che negli Amatori, pertanto, dal presente studio si osserva che all’aumentare della durata, frequenza e intensità dell’attività fisica praticata corrisponde un generale miglioramento delle variabili antropometriche e </a:t>
            </a:r>
            <a:r>
              <a:rPr lang="it-IT" dirty="0" err="1">
                <a:latin typeface="Times New Roman" panose="02020603050405020304" pitchFamily="18" charset="0"/>
                <a:cs typeface="Times New Roman" panose="02020603050405020304" pitchFamily="18" charset="0"/>
              </a:rPr>
              <a:t>bioimpedenziometriche</a:t>
            </a:r>
            <a:r>
              <a:rPr lang="it-IT" dirty="0">
                <a:latin typeface="Times New Roman" panose="02020603050405020304" pitchFamily="18" charset="0"/>
                <a:cs typeface="Times New Roman" panose="02020603050405020304" pitchFamily="18" charset="0"/>
              </a:rPr>
              <a:t>. </a:t>
            </a:r>
          </a:p>
          <a:p>
            <a:pPr marL="0" indent="0">
              <a:lnSpc>
                <a:spcPct val="120000"/>
              </a:lnSpc>
              <a:buNone/>
            </a:pPr>
            <a:endParaRPr lang="it-IT" dirty="0">
              <a:latin typeface="Times New Roman" panose="02020603050405020304" pitchFamily="18" charset="0"/>
              <a:cs typeface="Times New Roman" panose="02020603050405020304" pitchFamily="18" charset="0"/>
            </a:endParaRPr>
          </a:p>
          <a:p>
            <a:pPr>
              <a:lnSpc>
                <a:spcPct val="120000"/>
              </a:lnSpc>
            </a:pPr>
            <a:r>
              <a:rPr lang="it-IT" dirty="0">
                <a:latin typeface="Times New Roman" panose="02020603050405020304" pitchFamily="18" charset="0"/>
                <a:cs typeface="Times New Roman" panose="02020603050405020304" pitchFamily="18" charset="0"/>
              </a:rPr>
              <a:t>Dalle indagini effettuate si è osservato che entrambi i gruppi esaminati posseggono nozioni riguardo la qualità degli alimenti e i modelli salutari di riferimento, maggiormente nel gruppo Master.</a:t>
            </a:r>
            <a:br>
              <a:rPr lang="it-IT" dirty="0">
                <a:latin typeface="Times New Roman" panose="02020603050405020304" pitchFamily="18" charset="0"/>
                <a:cs typeface="Times New Roman" panose="02020603050405020304" pitchFamily="18" charset="0"/>
              </a:rPr>
            </a:br>
            <a:r>
              <a:rPr lang="it-IT" dirty="0">
                <a:latin typeface="Times New Roman" panose="02020603050405020304" pitchFamily="18" charset="0"/>
                <a:cs typeface="Times New Roman" panose="02020603050405020304" pitchFamily="18" charset="0"/>
              </a:rPr>
              <a:t>Inoltre si è osservato che l’adesione alle raccomandazioni nutrizionali riportate dai LARN (</a:t>
            </a:r>
            <a:r>
              <a:rPr lang="it-IT" dirty="0" err="1">
                <a:latin typeface="Times New Roman" panose="02020603050405020304" pitchFamily="18" charset="0"/>
                <a:cs typeface="Times New Roman" panose="02020603050405020304" pitchFamily="18" charset="0"/>
              </a:rPr>
              <a:t>sinu</a:t>
            </a:r>
            <a:r>
              <a:rPr lang="it-IT" dirty="0">
                <a:latin typeface="Times New Roman" panose="02020603050405020304" pitchFamily="18" charset="0"/>
                <a:cs typeface="Times New Roman" panose="02020603050405020304" pitchFamily="18" charset="0"/>
              </a:rPr>
              <a:t> 2014) è piuttosto soddisfacente, per  la frazione glucidica totale, proteica totale, lipidica totale e la fibra.</a:t>
            </a:r>
            <a:br>
              <a:rPr lang="it-IT" dirty="0">
                <a:latin typeface="Times New Roman" panose="02020603050405020304" pitchFamily="18" charset="0"/>
                <a:cs typeface="Times New Roman" panose="02020603050405020304" pitchFamily="18" charset="0"/>
              </a:rPr>
            </a:br>
            <a:r>
              <a:rPr lang="it-IT" dirty="0">
                <a:latin typeface="Times New Roman" panose="02020603050405020304" pitchFamily="18" charset="0"/>
                <a:cs typeface="Times New Roman" panose="02020603050405020304" pitchFamily="18" charset="0"/>
              </a:rPr>
              <a:t>Entrambi i gruppi hanno mostrato un aumentato </a:t>
            </a:r>
            <a:r>
              <a:rPr lang="it-IT" dirty="0" err="1">
                <a:latin typeface="Times New Roman" panose="02020603050405020304" pitchFamily="18" charset="0"/>
                <a:cs typeface="Times New Roman" panose="02020603050405020304" pitchFamily="18" charset="0"/>
              </a:rPr>
              <a:t>intake</a:t>
            </a:r>
            <a:r>
              <a:rPr lang="it-IT" dirty="0">
                <a:latin typeface="Times New Roman" panose="02020603050405020304" pitchFamily="18" charset="0"/>
                <a:cs typeface="Times New Roman" panose="02020603050405020304" pitchFamily="18" charset="0"/>
              </a:rPr>
              <a:t> di zuccheri solubili , mentre il gruppo Amatori un </a:t>
            </a:r>
            <a:r>
              <a:rPr lang="it-IT" dirty="0" err="1">
                <a:latin typeface="Times New Roman" panose="02020603050405020304" pitchFamily="18" charset="0"/>
                <a:cs typeface="Times New Roman" panose="02020603050405020304" pitchFamily="18" charset="0"/>
              </a:rPr>
              <a:t>aumentatato</a:t>
            </a:r>
            <a:r>
              <a:rPr lang="it-IT" dirty="0">
                <a:latin typeface="Times New Roman" panose="02020603050405020304" pitchFamily="18" charset="0"/>
                <a:cs typeface="Times New Roman" panose="02020603050405020304" pitchFamily="18" charset="0"/>
              </a:rPr>
              <a:t> </a:t>
            </a:r>
            <a:r>
              <a:rPr lang="it-IT" dirty="0" err="1">
                <a:latin typeface="Times New Roman" panose="02020603050405020304" pitchFamily="18" charset="0"/>
                <a:cs typeface="Times New Roman" panose="02020603050405020304" pitchFamily="18" charset="0"/>
              </a:rPr>
              <a:t>intake</a:t>
            </a:r>
            <a:r>
              <a:rPr lang="it-IT" dirty="0">
                <a:latin typeface="Times New Roman" panose="02020603050405020304" pitchFamily="18" charset="0"/>
                <a:cs typeface="Times New Roman" panose="02020603050405020304" pitchFamily="18" charset="0"/>
              </a:rPr>
              <a:t> di acidi grassi saturi.</a:t>
            </a:r>
          </a:p>
          <a:p>
            <a:pPr marL="0" indent="0">
              <a:lnSpc>
                <a:spcPct val="120000"/>
              </a:lnSpc>
              <a:buNone/>
            </a:pPr>
            <a:r>
              <a:rPr lang="it-IT" dirty="0">
                <a:latin typeface="Times New Roman" panose="02020603050405020304" pitchFamily="18" charset="0"/>
                <a:cs typeface="Times New Roman" panose="02020603050405020304" pitchFamily="18" charset="0"/>
              </a:rPr>
              <a:t> </a:t>
            </a:r>
            <a:endParaRPr lang="it-IT" dirty="0"/>
          </a:p>
        </p:txBody>
      </p:sp>
    </p:spTree>
    <p:extLst>
      <p:ext uri="{BB962C8B-B14F-4D97-AF65-F5344CB8AC3E}">
        <p14:creationId xmlns:p14="http://schemas.microsoft.com/office/powerpoint/2010/main" val="3816249814"/>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magine 10">
            <a:extLst>
              <a:ext uri="{FF2B5EF4-FFF2-40B4-BE49-F238E27FC236}">
                <a16:creationId xmlns:a16="http://schemas.microsoft.com/office/drawing/2014/main" id="{70C19FA9-2AA5-4FFD-8166-C47B4CC98D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pic>
        <p:nvPicPr>
          <p:cNvPr id="9" name="Immagine 8" descr="Immagine che contiene cibo, interni, tavolo, frutta&#10;&#10;Descrizione generata con affidabilità molto elevata">
            <a:extLst>
              <a:ext uri="{FF2B5EF4-FFF2-40B4-BE49-F238E27FC236}">
                <a16:creationId xmlns:a16="http://schemas.microsoft.com/office/drawing/2014/main" id="{6D6EA1C0-AEF2-4812-9D86-D9FC896AAD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65380">
            <a:off x="8915190" y="3710949"/>
            <a:ext cx="3474727" cy="3255271"/>
          </a:xfrm>
          <a:prstGeom prst="rect">
            <a:avLst/>
          </a:prstGeom>
        </p:spPr>
      </p:pic>
      <p:sp>
        <p:nvSpPr>
          <p:cNvPr id="2" name="Titolo 1">
            <a:extLst>
              <a:ext uri="{FF2B5EF4-FFF2-40B4-BE49-F238E27FC236}">
                <a16:creationId xmlns:a16="http://schemas.microsoft.com/office/drawing/2014/main" id="{5CF95DD9-872B-40B7-B1E4-2342FDD02C1F}"/>
              </a:ext>
            </a:extLst>
          </p:cNvPr>
          <p:cNvSpPr>
            <a:spLocks noGrp="1"/>
          </p:cNvSpPr>
          <p:nvPr>
            <p:ph type="title"/>
          </p:nvPr>
        </p:nvSpPr>
        <p:spPr>
          <a:xfrm>
            <a:off x="1665835" y="1235052"/>
            <a:ext cx="10515600" cy="1325563"/>
          </a:xfrm>
        </p:spPr>
        <p:txBody>
          <a:bodyPr>
            <a:normAutofit/>
          </a:bodyPr>
          <a:lstStyle/>
          <a:p>
            <a:r>
              <a:rPr lang="it-IT" sz="2800" dirty="0">
                <a:latin typeface="Times New Roman" panose="02020603050405020304" pitchFamily="18" charset="0"/>
                <a:cs typeface="Times New Roman" panose="02020603050405020304" pitchFamily="18" charset="0"/>
              </a:rPr>
              <a:t>Esercizio fisico e stato di salute, un legame inscindibile</a:t>
            </a:r>
            <a:br>
              <a:rPr lang="it-IT" sz="2800" dirty="0">
                <a:latin typeface="Times New Roman" panose="02020603050405020304" pitchFamily="18" charset="0"/>
                <a:cs typeface="Times New Roman" panose="02020603050405020304" pitchFamily="18" charset="0"/>
              </a:rPr>
            </a:br>
            <a:endParaRPr lang="it-IT" sz="2800" dirty="0">
              <a:latin typeface="Times New Roman" panose="02020603050405020304" pitchFamily="18" charset="0"/>
              <a:cs typeface="Times New Roman" panose="02020603050405020304" pitchFamily="18" charset="0"/>
            </a:endParaRPr>
          </a:p>
        </p:txBody>
      </p:sp>
      <p:sp>
        <p:nvSpPr>
          <p:cNvPr id="3" name="Segnaposto contenuto 2">
            <a:extLst>
              <a:ext uri="{FF2B5EF4-FFF2-40B4-BE49-F238E27FC236}">
                <a16:creationId xmlns:a16="http://schemas.microsoft.com/office/drawing/2014/main" id="{A6B9A5D4-7835-4A3C-BE2D-AD753988EBB5}"/>
              </a:ext>
            </a:extLst>
          </p:cNvPr>
          <p:cNvSpPr>
            <a:spLocks noGrp="1"/>
          </p:cNvSpPr>
          <p:nvPr>
            <p:ph idx="1"/>
          </p:nvPr>
        </p:nvSpPr>
        <p:spPr>
          <a:xfrm>
            <a:off x="504567" y="3878261"/>
            <a:ext cx="8948352" cy="2116822"/>
          </a:xfrm>
        </p:spPr>
        <p:txBody>
          <a:bodyPr>
            <a:normAutofit/>
          </a:bodyPr>
          <a:lstStyle/>
          <a:p>
            <a:pPr marL="0" indent="0">
              <a:buNone/>
            </a:pPr>
            <a:r>
              <a:rPr lang="it-IT" sz="2200" dirty="0">
                <a:latin typeface="Times New Roman" panose="02020603050405020304" pitchFamily="18" charset="0"/>
                <a:cs typeface="Times New Roman" panose="02020603050405020304" pitchFamily="18" charset="0"/>
              </a:rPr>
              <a:t>L’inattività fisica è uno dei principali fattori di rischio per le malattie cardiovascolari, il cancro e il diabete.</a:t>
            </a:r>
          </a:p>
          <a:p>
            <a:pPr marL="0" indent="0">
              <a:buNone/>
            </a:pPr>
            <a:r>
              <a:rPr lang="it-IT" sz="2200" dirty="0">
                <a:latin typeface="Times New Roman" panose="02020603050405020304" pitchFamily="18" charset="0"/>
                <a:cs typeface="Times New Roman" panose="02020603050405020304" pitchFamily="18" charset="0"/>
              </a:rPr>
              <a:t>Un’ampia evidenza scientifica dimostra che una regolare attività fisica ed un corretto stile di vita comporta notevoli benefici in termini di salute riducendo in modo significativo la probabilità di eventi cardio-cerebro-vascolari,</a:t>
            </a:r>
          </a:p>
          <a:p>
            <a:pPr marL="0" indent="0">
              <a:buNone/>
            </a:pPr>
            <a:endParaRPr lang="it-IT" sz="2200" dirty="0">
              <a:latin typeface="Times New Roman" panose="02020603050405020304" pitchFamily="18" charset="0"/>
              <a:cs typeface="Times New Roman" panose="02020603050405020304" pitchFamily="18" charset="0"/>
            </a:endParaRPr>
          </a:p>
        </p:txBody>
      </p:sp>
      <p:pic>
        <p:nvPicPr>
          <p:cNvPr id="7" name="Immagine 6" descr="Immagine che contiene oggetto&#10;&#10;Descrizione generata con affidabilità elevata">
            <a:extLst>
              <a:ext uri="{FF2B5EF4-FFF2-40B4-BE49-F238E27FC236}">
                <a16:creationId xmlns:a16="http://schemas.microsoft.com/office/drawing/2014/main" id="{EABFBBDB-E49E-4F0B-99D8-254F8B5290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7442" y="1309730"/>
            <a:ext cx="7686894" cy="3563195"/>
          </a:xfrm>
          <a:prstGeom prst="rect">
            <a:avLst/>
          </a:prstGeom>
        </p:spPr>
      </p:pic>
    </p:spTree>
    <p:extLst>
      <p:ext uri="{BB962C8B-B14F-4D97-AF65-F5344CB8AC3E}">
        <p14:creationId xmlns:p14="http://schemas.microsoft.com/office/powerpoint/2010/main" val="3753471644"/>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con angoli arrotondati 3">
            <a:extLst>
              <a:ext uri="{FF2B5EF4-FFF2-40B4-BE49-F238E27FC236}">
                <a16:creationId xmlns:a16="http://schemas.microsoft.com/office/drawing/2014/main" id="{A821B3E7-A7A0-4614-8EAD-BFDF7779484E}"/>
              </a:ext>
            </a:extLst>
          </p:cNvPr>
          <p:cNvSpPr/>
          <p:nvPr/>
        </p:nvSpPr>
        <p:spPr>
          <a:xfrm>
            <a:off x="271849" y="234778"/>
            <a:ext cx="11640064" cy="6314303"/>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it-IT"/>
          </a:p>
        </p:txBody>
      </p:sp>
      <p:sp>
        <p:nvSpPr>
          <p:cNvPr id="3" name="Segnaposto contenuto 2">
            <a:extLst>
              <a:ext uri="{FF2B5EF4-FFF2-40B4-BE49-F238E27FC236}">
                <a16:creationId xmlns:a16="http://schemas.microsoft.com/office/drawing/2014/main" id="{9769133A-DF9C-446C-BAC2-B57831BF27A4}"/>
              </a:ext>
            </a:extLst>
          </p:cNvPr>
          <p:cNvSpPr>
            <a:spLocks noGrp="1"/>
          </p:cNvSpPr>
          <p:nvPr>
            <p:ph idx="1"/>
          </p:nvPr>
        </p:nvSpPr>
        <p:spPr>
          <a:xfrm>
            <a:off x="2817341" y="5545011"/>
            <a:ext cx="6635578" cy="929932"/>
          </a:xfrm>
        </p:spPr>
        <p:txBody>
          <a:bodyPr>
            <a:normAutofit/>
          </a:bodyPr>
          <a:lstStyle/>
          <a:p>
            <a:pPr marL="0" indent="0">
              <a:buNone/>
            </a:pPr>
            <a:r>
              <a:rPr lang="it-IT" sz="5000" dirty="0">
                <a:latin typeface="Times New Roman" panose="02020603050405020304" pitchFamily="18" charset="0"/>
                <a:cs typeface="Times New Roman" panose="02020603050405020304" pitchFamily="18" charset="0"/>
              </a:rPr>
              <a:t>Grazie per l’attenzione</a:t>
            </a:r>
          </a:p>
        </p:txBody>
      </p:sp>
      <p:sp>
        <p:nvSpPr>
          <p:cNvPr id="2" name="Rettangolo 1">
            <a:extLst>
              <a:ext uri="{FF2B5EF4-FFF2-40B4-BE49-F238E27FC236}">
                <a16:creationId xmlns:a16="http://schemas.microsoft.com/office/drawing/2014/main" id="{EA456148-C30E-4D67-89A3-8FAD359D3A32}"/>
              </a:ext>
            </a:extLst>
          </p:cNvPr>
          <p:cNvSpPr/>
          <p:nvPr/>
        </p:nvSpPr>
        <p:spPr>
          <a:xfrm>
            <a:off x="1519881" y="1548883"/>
            <a:ext cx="10392032" cy="830997"/>
          </a:xfrm>
          <a:prstGeom prst="rect">
            <a:avLst/>
          </a:prstGeom>
        </p:spPr>
        <p:txBody>
          <a:bodyPr wrap="square">
            <a:spAutoFit/>
          </a:bodyPr>
          <a:lstStyle/>
          <a:p>
            <a:r>
              <a:rPr lang="it-IT" sz="2400" u="sng" dirty="0">
                <a:latin typeface="Times New Roman" panose="02020603050405020304" pitchFamily="18" charset="0"/>
                <a:cs typeface="Times New Roman" panose="02020603050405020304" pitchFamily="18" charset="0"/>
              </a:rPr>
              <a:t>Lasciate che il cibo sia la vostra medicina e la vostra medicina sia il cibo.</a:t>
            </a:r>
          </a:p>
          <a:p>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Ippocrate di </a:t>
            </a:r>
            <a:r>
              <a:rPr lang="it-IT" sz="2400" i="1" dirty="0" err="1">
                <a:latin typeface="Times New Roman" panose="02020603050405020304" pitchFamily="18" charset="0"/>
                <a:cs typeface="Times New Roman" panose="02020603050405020304" pitchFamily="18" charset="0"/>
              </a:rPr>
              <a:t>Coo</a:t>
            </a:r>
            <a:endParaRPr lang="it-IT" sz="2400" i="1" dirty="0">
              <a:latin typeface="Times New Roman" panose="02020603050405020304" pitchFamily="18" charset="0"/>
              <a:cs typeface="Times New Roman" panose="02020603050405020304" pitchFamily="18" charset="0"/>
            </a:endParaRPr>
          </a:p>
        </p:txBody>
      </p:sp>
      <p:pic>
        <p:nvPicPr>
          <p:cNvPr id="6" name="Immagine 5">
            <a:extLst>
              <a:ext uri="{FF2B5EF4-FFF2-40B4-BE49-F238E27FC236}">
                <a16:creationId xmlns:a16="http://schemas.microsoft.com/office/drawing/2014/main" id="{CF7A26E4-AE3D-4B3A-B828-A255CC4876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0529" y="2350786"/>
            <a:ext cx="3482704" cy="2829697"/>
          </a:xfrm>
          <a:prstGeom prst="rect">
            <a:avLst/>
          </a:prstGeom>
        </p:spPr>
      </p:pic>
    </p:spTree>
    <p:extLst>
      <p:ext uri="{BB962C8B-B14F-4D97-AF65-F5344CB8AC3E}">
        <p14:creationId xmlns:p14="http://schemas.microsoft.com/office/powerpoint/2010/main" val="3619822643"/>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D87D57BF-C641-4BD3-83FD-37BEC4312A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4" name="Rectangle 2">
            <a:extLst>
              <a:ext uri="{FF2B5EF4-FFF2-40B4-BE49-F238E27FC236}">
                <a16:creationId xmlns:a16="http://schemas.microsoft.com/office/drawing/2014/main" id="{CBCBDA70-7D10-414A-BB43-A2E77BE7717C}"/>
              </a:ext>
            </a:extLst>
          </p:cNvPr>
          <p:cNvSpPr>
            <a:spLocks noGrp="1" noChangeArrowheads="1"/>
          </p:cNvSpPr>
          <p:nvPr>
            <p:ph type="title"/>
          </p:nvPr>
        </p:nvSpPr>
        <p:spPr>
          <a:xfrm>
            <a:off x="409054" y="633636"/>
            <a:ext cx="11782946" cy="1143000"/>
          </a:xfrm>
        </p:spPr>
        <p:txBody>
          <a:bodyPr rtlCol="0">
            <a:noAutofit/>
          </a:bodyPr>
          <a:lstStyle/>
          <a:p>
            <a:pPr eaLnBrk="1" fontAlgn="auto" hangingPunct="1">
              <a:spcAft>
                <a:spcPts val="0"/>
              </a:spcAft>
              <a:defRPr/>
            </a:pPr>
            <a:r>
              <a:rPr lang="it-IT" sz="2800" dirty="0">
                <a:latin typeface="Times New Roman" panose="02020603050405020304" pitchFamily="18" charset="0"/>
                <a:cs typeface="Times New Roman" panose="02020603050405020304" pitchFamily="18" charset="0"/>
              </a:rPr>
              <a:t>Rischio relativo di diabete tipo 2 in relazione al livello di attività fisica totale </a:t>
            </a:r>
            <a:r>
              <a:rPr lang="it-IT" sz="1800" dirty="0">
                <a:latin typeface="Times New Roman" panose="02020603050405020304" pitchFamily="18" charset="0"/>
                <a:cs typeface="Times New Roman" panose="02020603050405020304" pitchFamily="18" charset="0"/>
              </a:rPr>
              <a:t>(</a:t>
            </a:r>
            <a:r>
              <a:rPr lang="it-IT" sz="1800" dirty="0" err="1">
                <a:latin typeface="Times New Roman" panose="02020603050405020304" pitchFamily="18" charset="0"/>
                <a:cs typeface="Times New Roman" panose="02020603050405020304" pitchFamily="18" charset="0"/>
              </a:rPr>
              <a:t>Nurses</a:t>
            </a:r>
            <a:r>
              <a:rPr lang="it-IT" sz="1800" dirty="0">
                <a:latin typeface="Times New Roman" panose="02020603050405020304" pitchFamily="18" charset="0"/>
                <a:cs typeface="Times New Roman" panose="02020603050405020304" pitchFamily="18" charset="0"/>
              </a:rPr>
              <a:t>’ </a:t>
            </a:r>
            <a:r>
              <a:rPr lang="it-IT" sz="1800" dirty="0" err="1">
                <a:latin typeface="Times New Roman" panose="02020603050405020304" pitchFamily="18" charset="0"/>
                <a:cs typeface="Times New Roman" panose="02020603050405020304" pitchFamily="18" charset="0"/>
              </a:rPr>
              <a:t>Health</a:t>
            </a:r>
            <a:r>
              <a:rPr lang="it-IT" sz="1800" dirty="0">
                <a:latin typeface="Times New Roman" panose="02020603050405020304" pitchFamily="18" charset="0"/>
                <a:cs typeface="Times New Roman" panose="02020603050405020304" pitchFamily="18" charset="0"/>
              </a:rPr>
              <a:t> </a:t>
            </a:r>
            <a:r>
              <a:rPr lang="it-IT" sz="1800" dirty="0" err="1">
                <a:latin typeface="Times New Roman" panose="02020603050405020304" pitchFamily="18" charset="0"/>
                <a:cs typeface="Times New Roman" panose="02020603050405020304" pitchFamily="18" charset="0"/>
              </a:rPr>
              <a:t>Study</a:t>
            </a:r>
            <a:r>
              <a:rPr lang="it-IT" sz="1800" dirty="0">
                <a:latin typeface="Times New Roman" panose="02020603050405020304" pitchFamily="18" charset="0"/>
                <a:cs typeface="Times New Roman" panose="02020603050405020304" pitchFamily="18" charset="0"/>
              </a:rPr>
              <a:t>, 70102 donne) </a:t>
            </a:r>
          </a:p>
        </p:txBody>
      </p:sp>
      <p:graphicFrame>
        <p:nvGraphicFramePr>
          <p:cNvPr id="5" name="Object 3">
            <a:extLst>
              <a:ext uri="{FF2B5EF4-FFF2-40B4-BE49-F238E27FC236}">
                <a16:creationId xmlns:a16="http://schemas.microsoft.com/office/drawing/2014/main" id="{B100891B-1027-453C-A3F3-8ACBE896C9C9}"/>
              </a:ext>
            </a:extLst>
          </p:cNvPr>
          <p:cNvGraphicFramePr>
            <a:graphicFrameLocks noChangeAspect="1"/>
          </p:cNvGraphicFramePr>
          <p:nvPr>
            <p:extLst>
              <p:ext uri="{D42A27DB-BD31-4B8C-83A1-F6EECF244321}">
                <p14:modId xmlns:p14="http://schemas.microsoft.com/office/powerpoint/2010/main" val="3278080192"/>
              </p:ext>
            </p:extLst>
          </p:nvPr>
        </p:nvGraphicFramePr>
        <p:xfrm>
          <a:off x="1802027" y="1623369"/>
          <a:ext cx="6821273" cy="3611262"/>
        </p:xfrm>
        <a:graphic>
          <a:graphicData uri="http://schemas.openxmlformats.org/presentationml/2006/ole">
            <mc:AlternateContent xmlns:mc="http://schemas.openxmlformats.org/markup-compatibility/2006">
              <mc:Choice xmlns:v="urn:schemas-microsoft-com:vml" Requires="v">
                <p:oleObj spid="_x0000_s1042" name="Grafico" r:id="rId4" imgW="7772271" imgH="4114989" progId="MSGraph.Chart.8">
                  <p:embed followColorScheme="full"/>
                </p:oleObj>
              </mc:Choice>
              <mc:Fallback>
                <p:oleObj name="Grafico" r:id="rId4" imgW="7772271" imgH="4114989" progId="MSGraph.Chart.8">
                  <p:embed followColorScheme="full"/>
                  <p:pic>
                    <p:nvPicPr>
                      <p:cNvPr id="4099" name="Object 3">
                        <a:extLst>
                          <a:ext uri="{FF2B5EF4-FFF2-40B4-BE49-F238E27FC236}">
                            <a16:creationId xmlns:a16="http://schemas.microsoft.com/office/drawing/2014/main" id="{11EA23E0-D6D5-430C-9050-4C75B9F2A516}"/>
                          </a:ext>
                        </a:extLst>
                      </p:cNvPr>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2027" y="1623369"/>
                        <a:ext cx="6821273" cy="3611262"/>
                      </a:xfrm>
                      <a:prstGeom prst="rect">
                        <a:avLst/>
                      </a:prstGeom>
                      <a:noFill/>
                      <a:ln>
                        <a:noFill/>
                      </a:ln>
                    </p:spPr>
                  </p:pic>
                </p:oleObj>
              </mc:Fallback>
            </mc:AlternateContent>
          </a:graphicData>
        </a:graphic>
      </p:graphicFrame>
      <p:sp>
        <p:nvSpPr>
          <p:cNvPr id="6" name="Text Box 5">
            <a:extLst>
              <a:ext uri="{FF2B5EF4-FFF2-40B4-BE49-F238E27FC236}">
                <a16:creationId xmlns:a16="http://schemas.microsoft.com/office/drawing/2014/main" id="{DD674F14-979F-4A75-9E0F-C7C37E919A72}"/>
              </a:ext>
            </a:extLst>
          </p:cNvPr>
          <p:cNvSpPr txBox="1">
            <a:spLocks noChangeArrowheads="1"/>
          </p:cNvSpPr>
          <p:nvPr/>
        </p:nvSpPr>
        <p:spPr bwMode="auto">
          <a:xfrm>
            <a:off x="8158636" y="4867918"/>
            <a:ext cx="243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spcBef>
                <a:spcPct val="50000"/>
              </a:spcBef>
            </a:pPr>
            <a:r>
              <a:rPr lang="it-IT" altLang="it-IT" sz="1800" i="0" dirty="0" err="1">
                <a:latin typeface="Tahoma" panose="020B0604030504040204" pitchFamily="34" charset="0"/>
              </a:rPr>
              <a:t>Hu</a:t>
            </a:r>
            <a:r>
              <a:rPr lang="it-IT" altLang="it-IT" sz="1800" i="0" dirty="0">
                <a:latin typeface="Tahoma" panose="020B0604030504040204" pitchFamily="34" charset="0"/>
              </a:rPr>
              <a:t> et al., JAMA 1999</a:t>
            </a:r>
          </a:p>
        </p:txBody>
      </p:sp>
      <p:sp>
        <p:nvSpPr>
          <p:cNvPr id="7" name="Text Box 5">
            <a:extLst>
              <a:ext uri="{FF2B5EF4-FFF2-40B4-BE49-F238E27FC236}">
                <a16:creationId xmlns:a16="http://schemas.microsoft.com/office/drawing/2014/main" id="{F3A94AC4-F22B-477C-BFAE-53B1E4E14C3C}"/>
              </a:ext>
            </a:extLst>
          </p:cNvPr>
          <p:cNvSpPr txBox="1">
            <a:spLocks noChangeArrowheads="1"/>
          </p:cNvSpPr>
          <p:nvPr/>
        </p:nvSpPr>
        <p:spPr bwMode="auto">
          <a:xfrm>
            <a:off x="323528" y="5652864"/>
            <a:ext cx="117737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spcBef>
                <a:spcPct val="50000"/>
              </a:spcBef>
            </a:pPr>
            <a:r>
              <a:rPr lang="it-IT" altLang="it-IT" sz="1800" i="0" dirty="0">
                <a:cs typeface="Times New Roman" panose="02020603050405020304" pitchFamily="18" charset="0"/>
              </a:rPr>
              <a:t>I dati suggeriscono che un maggiore livello di attività fisica è associato a una sostanziale riduzione del rischio di diabete di tipo 2, compresa l'attività fisica di intensità e durata moderata.</a:t>
            </a:r>
          </a:p>
        </p:txBody>
      </p:sp>
    </p:spTree>
    <p:extLst>
      <p:ext uri="{BB962C8B-B14F-4D97-AF65-F5344CB8AC3E}">
        <p14:creationId xmlns:p14="http://schemas.microsoft.com/office/powerpoint/2010/main" val="1122982887"/>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magine 19">
            <a:extLst>
              <a:ext uri="{FF2B5EF4-FFF2-40B4-BE49-F238E27FC236}">
                <a16:creationId xmlns:a16="http://schemas.microsoft.com/office/drawing/2014/main" id="{02F525A0-28CF-423D-AA33-34556E7DCC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4" name="Freeform 8">
            <a:extLst>
              <a:ext uri="{FF2B5EF4-FFF2-40B4-BE49-F238E27FC236}">
                <a16:creationId xmlns:a16="http://schemas.microsoft.com/office/drawing/2014/main" id="{5E9D247A-5FAC-4964-9A82-D97A2085D9FB}"/>
              </a:ext>
            </a:extLst>
          </p:cNvPr>
          <p:cNvSpPr>
            <a:spLocks/>
          </p:cNvSpPr>
          <p:nvPr/>
        </p:nvSpPr>
        <p:spPr bwMode="blackWhite">
          <a:xfrm>
            <a:off x="3632971" y="4074698"/>
            <a:ext cx="5796821" cy="351323"/>
          </a:xfrm>
          <a:custGeom>
            <a:avLst/>
            <a:gdLst>
              <a:gd name="T0" fmla="*/ 0 w 4695"/>
              <a:gd name="T1" fmla="*/ 2147483646 h 278"/>
              <a:gd name="T2" fmla="*/ 2147483646 w 4695"/>
              <a:gd name="T3" fmla="*/ 2147483646 h 278"/>
              <a:gd name="T4" fmla="*/ 2147483646 w 4695"/>
              <a:gd name="T5" fmla="*/ 0 h 278"/>
              <a:gd name="T6" fmla="*/ 2147483646 w 4695"/>
              <a:gd name="T7" fmla="*/ 0 h 278"/>
              <a:gd name="T8" fmla="*/ 0 w 4695"/>
              <a:gd name="T9" fmla="*/ 2147483646 h 278"/>
              <a:gd name="T10" fmla="*/ 0 60000 65536"/>
              <a:gd name="T11" fmla="*/ 0 60000 65536"/>
              <a:gd name="T12" fmla="*/ 0 60000 65536"/>
              <a:gd name="T13" fmla="*/ 0 60000 65536"/>
              <a:gd name="T14" fmla="*/ 0 60000 65536"/>
              <a:gd name="T15" fmla="*/ 0 w 4695"/>
              <a:gd name="T16" fmla="*/ 0 h 278"/>
              <a:gd name="T17" fmla="*/ 4695 w 4695"/>
              <a:gd name="T18" fmla="*/ 278 h 278"/>
            </a:gdLst>
            <a:ahLst/>
            <a:cxnLst>
              <a:cxn ang="T10">
                <a:pos x="T0" y="T1"/>
              </a:cxn>
              <a:cxn ang="T11">
                <a:pos x="T2" y="T3"/>
              </a:cxn>
              <a:cxn ang="T12">
                <a:pos x="T4" y="T5"/>
              </a:cxn>
              <a:cxn ang="T13">
                <a:pos x="T6" y="T7"/>
              </a:cxn>
              <a:cxn ang="T14">
                <a:pos x="T8" y="T9"/>
              </a:cxn>
            </a:cxnLst>
            <a:rect l="T15" t="T16" r="T17" b="T18"/>
            <a:pathLst>
              <a:path w="4695" h="278">
                <a:moveTo>
                  <a:pt x="0" y="278"/>
                </a:moveTo>
                <a:lnTo>
                  <a:pt x="4333" y="274"/>
                </a:lnTo>
                <a:lnTo>
                  <a:pt x="4695" y="0"/>
                </a:lnTo>
                <a:lnTo>
                  <a:pt x="405" y="0"/>
                </a:lnTo>
                <a:lnTo>
                  <a:pt x="0" y="278"/>
                </a:lnTo>
                <a:close/>
              </a:path>
            </a:pathLst>
          </a:custGeom>
          <a:gradFill rotWithShape="0">
            <a:gsLst>
              <a:gs pos="0">
                <a:srgbClr val="0033CC"/>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aphicFrame>
        <p:nvGraphicFramePr>
          <p:cNvPr id="5" name="Object 16">
            <a:hlinkClick r:id="" action="ppaction://ole?verb=0"/>
            <a:extLst>
              <a:ext uri="{FF2B5EF4-FFF2-40B4-BE49-F238E27FC236}">
                <a16:creationId xmlns:a16="http://schemas.microsoft.com/office/drawing/2014/main" id="{6636E72E-BAF0-409C-A885-3F9F988E4E1D}"/>
              </a:ext>
            </a:extLst>
          </p:cNvPr>
          <p:cNvGraphicFramePr>
            <a:graphicFrameLocks/>
          </p:cNvGraphicFramePr>
          <p:nvPr>
            <p:extLst>
              <p:ext uri="{D42A27DB-BD31-4B8C-83A1-F6EECF244321}">
                <p14:modId xmlns:p14="http://schemas.microsoft.com/office/powerpoint/2010/main" val="328002909"/>
              </p:ext>
            </p:extLst>
          </p:nvPr>
        </p:nvGraphicFramePr>
        <p:xfrm>
          <a:off x="3461094" y="1530850"/>
          <a:ext cx="5968698" cy="2911683"/>
        </p:xfrm>
        <a:graphic>
          <a:graphicData uri="http://schemas.openxmlformats.org/presentationml/2006/ole">
            <mc:AlternateContent xmlns:mc="http://schemas.openxmlformats.org/markup-compatibility/2006">
              <mc:Choice xmlns:v="urn:schemas-microsoft-com:vml" Requires="v">
                <p:oleObj spid="_x0000_s2068" name="Chart" r:id="rId4" imgW="7943988" imgH="3867252" progId="MSGraph.Chart.8">
                  <p:embed followColorScheme="full"/>
                </p:oleObj>
              </mc:Choice>
              <mc:Fallback>
                <p:oleObj name="Chart" r:id="rId4" imgW="7943988" imgH="3867252" progId="MSGraph.Chart.8">
                  <p:embed followColorScheme="full"/>
                  <p:pic>
                    <p:nvPicPr>
                      <p:cNvPr id="5132" name="Object 16">
                        <a:hlinkClick r:id="" action="ppaction://ole?verb=0"/>
                        <a:extLst>
                          <a:ext uri="{FF2B5EF4-FFF2-40B4-BE49-F238E27FC236}">
                            <a16:creationId xmlns:a16="http://schemas.microsoft.com/office/drawing/2014/main" id="{AB0BD5AA-F13C-44E2-B54A-8572EA42B298}"/>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1094" y="1530850"/>
                        <a:ext cx="5968698" cy="2911683"/>
                      </a:xfrm>
                      <a:prstGeom prst="rect">
                        <a:avLst/>
                      </a:prstGeom>
                      <a:noFill/>
                      <a:ln>
                        <a:noFill/>
                      </a:ln>
                      <a:effectLst/>
                    </p:spPr>
                  </p:pic>
                </p:oleObj>
              </mc:Fallback>
            </mc:AlternateContent>
          </a:graphicData>
        </a:graphic>
      </p:graphicFrame>
      <p:sp>
        <p:nvSpPr>
          <p:cNvPr id="6" name="Rectangle 9">
            <a:extLst>
              <a:ext uri="{FF2B5EF4-FFF2-40B4-BE49-F238E27FC236}">
                <a16:creationId xmlns:a16="http://schemas.microsoft.com/office/drawing/2014/main" id="{EA81032D-65B1-4BD9-A631-CF57AE58E697}"/>
              </a:ext>
            </a:extLst>
          </p:cNvPr>
          <p:cNvSpPr>
            <a:spLocks noGrp="1" noChangeArrowheads="1"/>
          </p:cNvSpPr>
          <p:nvPr>
            <p:ph type="title"/>
          </p:nvPr>
        </p:nvSpPr>
        <p:spPr>
          <a:xfrm>
            <a:off x="1909876" y="447371"/>
            <a:ext cx="7969250" cy="1079500"/>
          </a:xfrm>
        </p:spPr>
        <p:txBody>
          <a:bodyPr lIns="0" tIns="0" rIns="0" bIns="0" rtlCol="0" anchor="t">
            <a:normAutofit/>
          </a:bodyPr>
          <a:lstStyle/>
          <a:p>
            <a:pPr algn="ctr" eaLnBrk="1" fontAlgn="auto" hangingPunct="1">
              <a:spcAft>
                <a:spcPts val="0"/>
              </a:spcAft>
              <a:defRPr/>
            </a:pPr>
            <a:r>
              <a:rPr lang="en-US" sz="2800" dirty="0">
                <a:latin typeface="Times New Roman" panose="02020603050405020304" pitchFamily="18" charset="0"/>
                <a:cs typeface="Times New Roman" panose="02020603050405020304" pitchFamily="18" charset="0"/>
              </a:rPr>
              <a:t>CVD Mortality Rates by Fitness</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a:t>
            </a:r>
            <a:r>
              <a:rPr lang="en-US" sz="2800" i="1" dirty="0">
                <a:latin typeface="Times New Roman" panose="02020603050405020304" pitchFamily="18" charset="0"/>
                <a:cs typeface="Times New Roman" panose="02020603050405020304" pitchFamily="18" charset="0"/>
              </a:rPr>
              <a:t>Aerobic Center Longitudinal Study (ACLS)</a:t>
            </a:r>
          </a:p>
        </p:txBody>
      </p:sp>
      <p:sp>
        <p:nvSpPr>
          <p:cNvPr id="7" name="Rectangle 10">
            <a:extLst>
              <a:ext uri="{FF2B5EF4-FFF2-40B4-BE49-F238E27FC236}">
                <a16:creationId xmlns:a16="http://schemas.microsoft.com/office/drawing/2014/main" id="{162C4492-3031-4F86-8657-02A2EC03D79F}"/>
              </a:ext>
            </a:extLst>
          </p:cNvPr>
          <p:cNvSpPr>
            <a:spLocks noChangeArrowheads="1"/>
          </p:cNvSpPr>
          <p:nvPr/>
        </p:nvSpPr>
        <p:spPr bwMode="auto">
          <a:xfrm>
            <a:off x="9239907" y="4611795"/>
            <a:ext cx="2092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r>
              <a:rPr lang="en-US" sz="1600" i="0" dirty="0">
                <a:latin typeface="+mn-lt"/>
              </a:rPr>
              <a:t>Blair SN et al. </a:t>
            </a:r>
            <a:r>
              <a:rPr lang="en-US" sz="1600" dirty="0">
                <a:latin typeface="+mn-lt"/>
              </a:rPr>
              <a:t>JAMA</a:t>
            </a:r>
            <a:r>
              <a:rPr lang="en-US" sz="1600" i="0" dirty="0">
                <a:latin typeface="+mn-lt"/>
              </a:rPr>
              <a:t> 1989</a:t>
            </a:r>
          </a:p>
        </p:txBody>
      </p:sp>
      <p:sp>
        <p:nvSpPr>
          <p:cNvPr id="8" name="Text Box 11">
            <a:extLst>
              <a:ext uri="{FF2B5EF4-FFF2-40B4-BE49-F238E27FC236}">
                <a16:creationId xmlns:a16="http://schemas.microsoft.com/office/drawing/2014/main" id="{A092014C-E63A-4C13-BA44-142322A9BF0B}"/>
              </a:ext>
            </a:extLst>
          </p:cNvPr>
          <p:cNvSpPr txBox="1">
            <a:spLocks noChangeArrowheads="1"/>
          </p:cNvSpPr>
          <p:nvPr/>
        </p:nvSpPr>
        <p:spPr bwMode="auto">
          <a:xfrm rot="16200000">
            <a:off x="1781256" y="2522437"/>
            <a:ext cx="240365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a:spcBef>
                <a:spcPct val="60000"/>
              </a:spcBef>
            </a:pPr>
            <a:r>
              <a:rPr lang="en-US" altLang="it-IT" sz="2100" i="0" dirty="0">
                <a:latin typeface="Verdana" panose="020B0604030504040204" pitchFamily="34" charset="0"/>
              </a:rPr>
              <a:t>Deaths per 10,000 person-years</a:t>
            </a:r>
            <a:endParaRPr lang="en-US" altLang="it-IT" sz="2100" i="0" baseline="-25000" dirty="0">
              <a:latin typeface="Verdana" panose="020B0604030504040204" pitchFamily="34" charset="0"/>
            </a:endParaRPr>
          </a:p>
        </p:txBody>
      </p:sp>
      <p:sp>
        <p:nvSpPr>
          <p:cNvPr id="12" name="Text Box 4">
            <a:extLst>
              <a:ext uri="{FF2B5EF4-FFF2-40B4-BE49-F238E27FC236}">
                <a16:creationId xmlns:a16="http://schemas.microsoft.com/office/drawing/2014/main" id="{A926CD29-C7FE-4C72-9700-F925AAE91293}"/>
              </a:ext>
            </a:extLst>
          </p:cNvPr>
          <p:cNvSpPr txBox="1">
            <a:spLocks noChangeArrowheads="1"/>
          </p:cNvSpPr>
          <p:nvPr/>
        </p:nvSpPr>
        <p:spPr bwMode="auto">
          <a:xfrm>
            <a:off x="197708" y="4917908"/>
            <a:ext cx="11887199" cy="136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spcBef>
                <a:spcPct val="60000"/>
              </a:spcBef>
            </a:pPr>
            <a:endParaRPr lang="it-IT" altLang="it-IT" sz="1800" i="0" dirty="0">
              <a:cs typeface="Times New Roman" panose="02020603050405020304" pitchFamily="18" charset="0"/>
            </a:endParaRPr>
          </a:p>
          <a:p>
            <a:pPr>
              <a:spcBef>
                <a:spcPct val="60000"/>
              </a:spcBef>
            </a:pPr>
            <a:r>
              <a:rPr lang="it-IT" altLang="it-IT" sz="1800" i="0" dirty="0">
                <a:cs typeface="Times New Roman" panose="02020603050405020304" pitchFamily="18" charset="0"/>
              </a:rPr>
              <a:t>Le stime di rischio attribuibili per la mortalità per tutte le cause hanno indicato che bassi livelli di forma fisica era un fattore di rischio importante sia negli uomini che nelle donne. I livelli più elevati di forma fisica sembrano ritardare la mortalità per tutte le cause, principalmente cardiovascolari e cancro.</a:t>
            </a:r>
            <a:endParaRPr lang="en-US" altLang="it-IT" sz="1800" i="0" dirty="0">
              <a:cs typeface="Times New Roman" panose="02020603050405020304" pitchFamily="18" charset="0"/>
            </a:endParaRPr>
          </a:p>
        </p:txBody>
      </p:sp>
      <p:sp>
        <p:nvSpPr>
          <p:cNvPr id="13" name="Text Box 12">
            <a:extLst>
              <a:ext uri="{FF2B5EF4-FFF2-40B4-BE49-F238E27FC236}">
                <a16:creationId xmlns:a16="http://schemas.microsoft.com/office/drawing/2014/main" id="{7B3B352D-6D8B-4CBB-9016-62D39011CA64}"/>
              </a:ext>
            </a:extLst>
          </p:cNvPr>
          <p:cNvSpPr txBox="1">
            <a:spLocks noChangeArrowheads="1"/>
          </p:cNvSpPr>
          <p:nvPr/>
        </p:nvSpPr>
        <p:spPr bwMode="auto">
          <a:xfrm>
            <a:off x="4999766" y="2244929"/>
            <a:ext cx="1789471" cy="1115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spcBef>
                <a:spcPct val="25000"/>
              </a:spcBef>
            </a:pPr>
            <a:r>
              <a:rPr lang="en-US" altLang="it-IT" sz="1900" i="0" dirty="0">
                <a:latin typeface="Verdana" panose="020B0604030504040204" pitchFamily="34" charset="0"/>
              </a:rPr>
              <a:t>Low</a:t>
            </a:r>
          </a:p>
          <a:p>
            <a:pPr>
              <a:spcBef>
                <a:spcPct val="25000"/>
              </a:spcBef>
            </a:pPr>
            <a:r>
              <a:rPr lang="en-US" altLang="it-IT" sz="1900" i="0" dirty="0">
                <a:latin typeface="Verdana" panose="020B0604030504040204" pitchFamily="34" charset="0"/>
              </a:rPr>
              <a:t>Moderate</a:t>
            </a:r>
          </a:p>
          <a:p>
            <a:pPr>
              <a:spcBef>
                <a:spcPct val="25000"/>
              </a:spcBef>
            </a:pPr>
            <a:r>
              <a:rPr lang="en-US" altLang="it-IT" sz="1900" i="0" dirty="0">
                <a:latin typeface="Verdana" panose="020B0604030504040204" pitchFamily="34" charset="0"/>
              </a:rPr>
              <a:t>High</a:t>
            </a:r>
            <a:endParaRPr lang="en-US" altLang="it-IT" sz="1900" i="0" baseline="-25000" dirty="0">
              <a:latin typeface="Verdana" panose="020B0604030504040204" pitchFamily="34" charset="0"/>
            </a:endParaRPr>
          </a:p>
        </p:txBody>
      </p:sp>
      <p:sp>
        <p:nvSpPr>
          <p:cNvPr id="14" name="Rectangle 13">
            <a:extLst>
              <a:ext uri="{FF2B5EF4-FFF2-40B4-BE49-F238E27FC236}">
                <a16:creationId xmlns:a16="http://schemas.microsoft.com/office/drawing/2014/main" id="{8B63100C-D8FA-48C8-B407-BFD77F58DEDB}"/>
              </a:ext>
            </a:extLst>
          </p:cNvPr>
          <p:cNvSpPr>
            <a:spLocks noChangeArrowheads="1"/>
          </p:cNvSpPr>
          <p:nvPr/>
        </p:nvSpPr>
        <p:spPr bwMode="auto">
          <a:xfrm>
            <a:off x="4660041" y="2719846"/>
            <a:ext cx="255277" cy="166815"/>
          </a:xfrm>
          <a:prstGeom prst="rect">
            <a:avLst/>
          </a:prstGeom>
          <a:solidFill>
            <a:srgbClr val="00E1E1"/>
          </a:solidFill>
          <a:ln w="9525">
            <a:solidFill>
              <a:schemeClr val="bg2"/>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it-IT" altLang="it-IT" dirty="0">
              <a:solidFill>
                <a:srgbClr val="00F2F2"/>
              </a:solidFill>
              <a:highlight>
                <a:srgbClr val="FFFF00"/>
              </a:highlight>
            </a:endParaRPr>
          </a:p>
        </p:txBody>
      </p:sp>
      <p:sp>
        <p:nvSpPr>
          <p:cNvPr id="15" name="Rectangle 14">
            <a:extLst>
              <a:ext uri="{FF2B5EF4-FFF2-40B4-BE49-F238E27FC236}">
                <a16:creationId xmlns:a16="http://schemas.microsoft.com/office/drawing/2014/main" id="{603F72C0-96CE-48FC-A114-4B167676260A}"/>
              </a:ext>
            </a:extLst>
          </p:cNvPr>
          <p:cNvSpPr>
            <a:spLocks noChangeArrowheads="1"/>
          </p:cNvSpPr>
          <p:nvPr/>
        </p:nvSpPr>
        <p:spPr bwMode="auto">
          <a:xfrm>
            <a:off x="4660041" y="2375359"/>
            <a:ext cx="255277" cy="166815"/>
          </a:xfrm>
          <a:prstGeom prst="rect">
            <a:avLst/>
          </a:prstGeom>
          <a:solidFill>
            <a:srgbClr val="0059AD"/>
          </a:solidFill>
          <a:ln w="9525">
            <a:solidFill>
              <a:schemeClr val="bg2"/>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it-IT" altLang="it-IT"/>
          </a:p>
        </p:txBody>
      </p:sp>
      <p:sp>
        <p:nvSpPr>
          <p:cNvPr id="16" name="Rectangle 15">
            <a:extLst>
              <a:ext uri="{FF2B5EF4-FFF2-40B4-BE49-F238E27FC236}">
                <a16:creationId xmlns:a16="http://schemas.microsoft.com/office/drawing/2014/main" id="{CCC8C776-3F93-44B0-B83D-CA483BC94669}"/>
              </a:ext>
            </a:extLst>
          </p:cNvPr>
          <p:cNvSpPr>
            <a:spLocks noChangeArrowheads="1"/>
          </p:cNvSpPr>
          <p:nvPr/>
        </p:nvSpPr>
        <p:spPr bwMode="auto">
          <a:xfrm>
            <a:off x="4660041" y="3046616"/>
            <a:ext cx="255277" cy="166815"/>
          </a:xfrm>
          <a:prstGeom prst="rect">
            <a:avLst/>
          </a:prstGeom>
          <a:solidFill>
            <a:schemeClr val="tx2"/>
          </a:solidFill>
          <a:ln w="9525">
            <a:solidFill>
              <a:schemeClr val="bg2"/>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it-IT" altLang="it-IT"/>
          </a:p>
        </p:txBody>
      </p:sp>
      <p:sp>
        <p:nvSpPr>
          <p:cNvPr id="17" name="Text Box 4">
            <a:extLst>
              <a:ext uri="{FF2B5EF4-FFF2-40B4-BE49-F238E27FC236}">
                <a16:creationId xmlns:a16="http://schemas.microsoft.com/office/drawing/2014/main" id="{4B0A9ED4-80A2-40E1-B4C8-FACEDFD553FF}"/>
              </a:ext>
            </a:extLst>
          </p:cNvPr>
          <p:cNvSpPr txBox="1">
            <a:spLocks noChangeArrowheads="1"/>
          </p:cNvSpPr>
          <p:nvPr/>
        </p:nvSpPr>
        <p:spPr bwMode="auto">
          <a:xfrm>
            <a:off x="4478596" y="4476291"/>
            <a:ext cx="12827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a:spcBef>
                <a:spcPct val="60000"/>
              </a:spcBef>
            </a:pPr>
            <a:r>
              <a:rPr lang="en-US" altLang="it-IT" sz="2000" i="0" dirty="0">
                <a:latin typeface="Verdana" panose="020B0604030504040204" pitchFamily="34" charset="0"/>
              </a:rPr>
              <a:t>Women</a:t>
            </a:r>
          </a:p>
        </p:txBody>
      </p:sp>
      <p:sp>
        <p:nvSpPr>
          <p:cNvPr id="18" name="Text Box 5">
            <a:extLst>
              <a:ext uri="{FF2B5EF4-FFF2-40B4-BE49-F238E27FC236}">
                <a16:creationId xmlns:a16="http://schemas.microsoft.com/office/drawing/2014/main" id="{342F16DA-E481-4B9C-A4D6-2ECD728D8251}"/>
              </a:ext>
            </a:extLst>
          </p:cNvPr>
          <p:cNvSpPr txBox="1">
            <a:spLocks noChangeArrowheads="1"/>
          </p:cNvSpPr>
          <p:nvPr/>
        </p:nvSpPr>
        <p:spPr bwMode="auto">
          <a:xfrm>
            <a:off x="7039533" y="4476290"/>
            <a:ext cx="12827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a:spcBef>
                <a:spcPct val="60000"/>
              </a:spcBef>
            </a:pPr>
            <a:r>
              <a:rPr lang="en-US" altLang="it-IT" sz="2000" i="0">
                <a:latin typeface="Verdana" panose="020B0604030504040204" pitchFamily="34" charset="0"/>
              </a:rPr>
              <a:t>Men</a:t>
            </a:r>
          </a:p>
        </p:txBody>
      </p:sp>
    </p:spTree>
    <p:extLst>
      <p:ext uri="{BB962C8B-B14F-4D97-AF65-F5344CB8AC3E}">
        <p14:creationId xmlns:p14="http://schemas.microsoft.com/office/powerpoint/2010/main" val="410425218"/>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magine 17">
            <a:extLst>
              <a:ext uri="{FF2B5EF4-FFF2-40B4-BE49-F238E27FC236}">
                <a16:creationId xmlns:a16="http://schemas.microsoft.com/office/drawing/2014/main" id="{F08860D1-4558-4153-AB98-ABAB3A44EC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pic>
        <p:nvPicPr>
          <p:cNvPr id="4" name="Immagine 3">
            <a:extLst>
              <a:ext uri="{FF2B5EF4-FFF2-40B4-BE49-F238E27FC236}">
                <a16:creationId xmlns:a16="http://schemas.microsoft.com/office/drawing/2014/main" id="{BA1E58AB-C210-4766-81EE-D5E96F01856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21889" y="1407622"/>
            <a:ext cx="3872711" cy="271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asellaDiTesto 4">
            <a:extLst>
              <a:ext uri="{FF2B5EF4-FFF2-40B4-BE49-F238E27FC236}">
                <a16:creationId xmlns:a16="http://schemas.microsoft.com/office/drawing/2014/main" id="{1F8FB668-A82D-47AF-ADAE-16A6C917B624}"/>
              </a:ext>
            </a:extLst>
          </p:cNvPr>
          <p:cNvSpPr txBox="1">
            <a:spLocks noChangeArrowheads="1"/>
          </p:cNvSpPr>
          <p:nvPr/>
        </p:nvSpPr>
        <p:spPr bwMode="auto">
          <a:xfrm>
            <a:off x="210064" y="750734"/>
            <a:ext cx="106738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r>
              <a:rPr lang="it-IT" altLang="it-IT" sz="2800" i="0" spc="-100" dirty="0">
                <a:cs typeface="Times New Roman" panose="02020603050405020304" pitchFamily="18" charset="0"/>
              </a:rPr>
              <a:t>Rapporti di rischio tra inattività fisica – attività moderata/intensa e la mortalità</a:t>
            </a:r>
            <a:endParaRPr lang="it-IT" altLang="it-IT" sz="2800" spc="-100" dirty="0">
              <a:cs typeface="Times New Roman" panose="02020603050405020304" pitchFamily="18" charset="0"/>
            </a:endParaRPr>
          </a:p>
        </p:txBody>
      </p:sp>
      <p:sp>
        <p:nvSpPr>
          <p:cNvPr id="6" name="CasellaDiTesto 5">
            <a:extLst>
              <a:ext uri="{FF2B5EF4-FFF2-40B4-BE49-F238E27FC236}">
                <a16:creationId xmlns:a16="http://schemas.microsoft.com/office/drawing/2014/main" id="{3A4EFBE1-AA69-4F72-8634-174B700ED166}"/>
              </a:ext>
            </a:extLst>
          </p:cNvPr>
          <p:cNvSpPr txBox="1">
            <a:spLocks noChangeArrowheads="1"/>
          </p:cNvSpPr>
          <p:nvPr/>
        </p:nvSpPr>
        <p:spPr bwMode="auto">
          <a:xfrm>
            <a:off x="7594600" y="3429000"/>
            <a:ext cx="323710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r>
              <a:rPr lang="it-IT" altLang="it-IT" sz="1500" dirty="0">
                <a:latin typeface="Tahoma" panose="020B0604030504040204" pitchFamily="34" charset="0"/>
                <a:cs typeface="Tahoma" panose="020B0604030504040204" pitchFamily="34" charset="0"/>
              </a:rPr>
              <a:t>Arem et al. JAMA </a:t>
            </a:r>
            <a:r>
              <a:rPr lang="it-IT" altLang="it-IT" sz="1500" dirty="0" err="1">
                <a:latin typeface="Tahoma" panose="020B0604030504040204" pitchFamily="34" charset="0"/>
                <a:cs typeface="Tahoma" panose="020B0604030504040204" pitchFamily="34" charset="0"/>
              </a:rPr>
              <a:t>Intern</a:t>
            </a:r>
            <a:r>
              <a:rPr lang="it-IT" altLang="it-IT" sz="1500" dirty="0">
                <a:latin typeface="Tahoma" panose="020B0604030504040204" pitchFamily="34" charset="0"/>
                <a:cs typeface="Tahoma" panose="020B0604030504040204" pitchFamily="34" charset="0"/>
              </a:rPr>
              <a:t> </a:t>
            </a:r>
            <a:r>
              <a:rPr lang="it-IT" altLang="it-IT" sz="1500" dirty="0" err="1">
                <a:latin typeface="Tahoma" panose="020B0604030504040204" pitchFamily="34" charset="0"/>
                <a:cs typeface="Tahoma" panose="020B0604030504040204" pitchFamily="34" charset="0"/>
              </a:rPr>
              <a:t>Med</a:t>
            </a:r>
            <a:r>
              <a:rPr lang="it-IT" altLang="it-IT" sz="1500" i="0" dirty="0">
                <a:latin typeface="Tahoma" panose="020B0604030504040204" pitchFamily="34" charset="0"/>
                <a:cs typeface="Tahoma" panose="020B0604030504040204" pitchFamily="34" charset="0"/>
              </a:rPr>
              <a:t>. 2015 </a:t>
            </a:r>
            <a:endParaRPr lang="it-IT" altLang="it-IT" sz="1500" dirty="0">
              <a:latin typeface="Tahoma" panose="020B0604030504040204" pitchFamily="34" charset="0"/>
              <a:cs typeface="Tahoma" panose="020B0604030504040204" pitchFamily="34" charset="0"/>
            </a:endParaRPr>
          </a:p>
        </p:txBody>
      </p:sp>
      <p:sp>
        <p:nvSpPr>
          <p:cNvPr id="7" name="CasellaDiTesto 5">
            <a:extLst>
              <a:ext uri="{FF2B5EF4-FFF2-40B4-BE49-F238E27FC236}">
                <a16:creationId xmlns:a16="http://schemas.microsoft.com/office/drawing/2014/main" id="{703BE37D-8857-4D2E-90DB-523819918F0D}"/>
              </a:ext>
            </a:extLst>
          </p:cNvPr>
          <p:cNvSpPr txBox="1">
            <a:spLocks noChangeArrowheads="1"/>
          </p:cNvSpPr>
          <p:nvPr/>
        </p:nvSpPr>
        <p:spPr bwMode="auto">
          <a:xfrm>
            <a:off x="210064" y="4360891"/>
            <a:ext cx="1187484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r>
              <a:rPr lang="it-IT" sz="1800" i="0" dirty="0"/>
              <a:t>Questo studio ha osservato rispetto i soggetti che non svolgono attività fisica nel tempo libero che:</a:t>
            </a:r>
          </a:p>
          <a:p>
            <a:r>
              <a:rPr lang="it-IT" sz="1800" i="0" dirty="0"/>
              <a:t>- nei soggetti che svolgono livelli di attività minimi raccomandati a settimana (2,5 ore di esercizio fisico a moderata intensità come camminare o 1,25 ore di attività aerobica intensa come la corsa), si è osservato un rischio di morte inferiore del 31%.</a:t>
            </a:r>
          </a:p>
          <a:p>
            <a:r>
              <a:rPr lang="it-IT" sz="1800" i="0" dirty="0"/>
              <a:t>- nei soggetti che aumentano da tre a cinque volte il livello minimo raccomandato per l’attività fisica, si è osservato un rischio di morte inferiore del 39%</a:t>
            </a:r>
          </a:p>
          <a:p>
            <a:r>
              <a:rPr lang="it-IT" sz="1800" i="0" dirty="0"/>
              <a:t>-nei soggetti che aumentano di 10 volte il livello minimo raccomandato di attività fisica non c’è alcun beneficio supplementare, ma non vi è nemmeno un aumento del rischio di morte.</a:t>
            </a:r>
          </a:p>
        </p:txBody>
      </p:sp>
    </p:spTree>
    <p:extLst>
      <p:ext uri="{BB962C8B-B14F-4D97-AF65-F5344CB8AC3E}">
        <p14:creationId xmlns:p14="http://schemas.microsoft.com/office/powerpoint/2010/main" val="87580161"/>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magine 10">
            <a:extLst>
              <a:ext uri="{FF2B5EF4-FFF2-40B4-BE49-F238E27FC236}">
                <a16:creationId xmlns:a16="http://schemas.microsoft.com/office/drawing/2014/main" id="{442E1F5E-397E-45C3-AE1D-6F6D8A6C07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2" name="Titolo 1">
            <a:extLst>
              <a:ext uri="{FF2B5EF4-FFF2-40B4-BE49-F238E27FC236}">
                <a16:creationId xmlns:a16="http://schemas.microsoft.com/office/drawing/2014/main" id="{F0506AB7-0498-4CE1-9FFF-8EFC52417DED}"/>
              </a:ext>
            </a:extLst>
          </p:cNvPr>
          <p:cNvSpPr>
            <a:spLocks noGrp="1"/>
          </p:cNvSpPr>
          <p:nvPr>
            <p:ph type="title"/>
          </p:nvPr>
        </p:nvSpPr>
        <p:spPr/>
        <p:txBody>
          <a:bodyPr/>
          <a:lstStyle/>
          <a:p>
            <a:pPr algn="ctr"/>
            <a:r>
              <a:rPr lang="it-IT" b="1" dirty="0">
                <a:latin typeface="Times New Roman" panose="02020603050405020304" pitchFamily="18" charset="0"/>
                <a:cs typeface="Times New Roman" panose="02020603050405020304" pitchFamily="18" charset="0"/>
              </a:rPr>
              <a:t>Introduzione</a:t>
            </a:r>
          </a:p>
        </p:txBody>
      </p:sp>
      <p:sp>
        <p:nvSpPr>
          <p:cNvPr id="3" name="Segnaposto contenuto 2">
            <a:extLst>
              <a:ext uri="{FF2B5EF4-FFF2-40B4-BE49-F238E27FC236}">
                <a16:creationId xmlns:a16="http://schemas.microsoft.com/office/drawing/2014/main" id="{C1A594D2-1A84-48BE-875D-1287537762C2}"/>
              </a:ext>
            </a:extLst>
          </p:cNvPr>
          <p:cNvSpPr>
            <a:spLocks noGrp="1"/>
          </p:cNvSpPr>
          <p:nvPr>
            <p:ph idx="1"/>
          </p:nvPr>
        </p:nvSpPr>
        <p:spPr>
          <a:xfrm>
            <a:off x="226540" y="3530858"/>
            <a:ext cx="11738919" cy="2388029"/>
          </a:xfrm>
        </p:spPr>
        <p:txBody>
          <a:bodyPr>
            <a:normAutofit/>
          </a:bodyPr>
          <a:lstStyle/>
          <a:p>
            <a:r>
              <a:rPr lang="it-IT" sz="1800" dirty="0">
                <a:latin typeface="Times New Roman" panose="02020603050405020304" pitchFamily="18" charset="0"/>
                <a:cs typeface="Times New Roman" panose="02020603050405020304" pitchFamily="18" charset="0"/>
              </a:rPr>
              <a:t>Il lavoro di tesi svolto ha effettuato una valutazione dello stato di nutrizione e di idratazione in nuotatori Master partecipanti ai campionati nazionali italiani, organizzati dalle federazioni sportive del CONI nell’anno 2016/2017.</a:t>
            </a:r>
            <a:br>
              <a:rPr lang="it-IT" sz="1800" dirty="0">
                <a:latin typeface="Times New Roman" panose="02020603050405020304" pitchFamily="18" charset="0"/>
                <a:cs typeface="Times New Roman" panose="02020603050405020304" pitchFamily="18" charset="0"/>
              </a:rPr>
            </a:br>
            <a:r>
              <a:rPr lang="it-IT" sz="1800" dirty="0">
                <a:latin typeface="Times New Roman" panose="02020603050405020304" pitchFamily="18" charset="0"/>
                <a:cs typeface="Times New Roman" panose="02020603050405020304" pitchFamily="18" charset="0"/>
              </a:rPr>
              <a:t>Gli evidenti effetti benefici dell’attività fisica, il crescente numero di partecipanti alle competizioni Master anche a </a:t>
            </a:r>
            <a:br>
              <a:rPr lang="it-IT" sz="1800" dirty="0">
                <a:latin typeface="Times New Roman" panose="02020603050405020304" pitchFamily="18" charset="0"/>
                <a:cs typeface="Times New Roman" panose="02020603050405020304" pitchFamily="18" charset="0"/>
              </a:rPr>
            </a:br>
            <a:r>
              <a:rPr lang="it-IT" sz="1800" dirty="0">
                <a:latin typeface="Times New Roman" panose="02020603050405020304" pitchFamily="18" charset="0"/>
                <a:cs typeface="Times New Roman" panose="02020603050405020304" pitchFamily="18" charset="0"/>
              </a:rPr>
              <a:t>livello mondiale e il poco approccio </a:t>
            </a:r>
            <a:r>
              <a:rPr lang="it-IT" sz="1800" dirty="0"/>
              <a:t>dal punto di vista scientifico</a:t>
            </a:r>
            <a:r>
              <a:rPr lang="it-IT" sz="1800" dirty="0">
                <a:latin typeface="Times New Roman" panose="02020603050405020304" pitchFamily="18" charset="0"/>
                <a:cs typeface="Times New Roman" panose="02020603050405020304" pitchFamily="18" charset="0"/>
              </a:rPr>
              <a:t> hanno determinato la scelta di questa categoria di atleti. </a:t>
            </a:r>
            <a:br>
              <a:rPr lang="it-IT" sz="1800" dirty="0">
                <a:latin typeface="Times New Roman" panose="02020603050405020304" pitchFamily="18" charset="0"/>
                <a:cs typeface="Times New Roman" panose="02020603050405020304" pitchFamily="18" charset="0"/>
              </a:rPr>
            </a:br>
            <a:endParaRPr lang="it-IT" sz="1800" dirty="0">
              <a:latin typeface="Times New Roman" panose="02020603050405020304" pitchFamily="18" charset="0"/>
              <a:cs typeface="Times New Roman" panose="02020603050405020304" pitchFamily="18" charset="0"/>
            </a:endParaRPr>
          </a:p>
        </p:txBody>
      </p:sp>
      <p:pic>
        <p:nvPicPr>
          <p:cNvPr id="7" name="Immagine 6">
            <a:extLst>
              <a:ext uri="{FF2B5EF4-FFF2-40B4-BE49-F238E27FC236}">
                <a16:creationId xmlns:a16="http://schemas.microsoft.com/office/drawing/2014/main" id="{75D7F421-ACD7-4F0C-9203-26DC911452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658" y="711661"/>
            <a:ext cx="4206249" cy="2551181"/>
          </a:xfrm>
          <a:prstGeom prst="rect">
            <a:avLst/>
          </a:prstGeom>
        </p:spPr>
      </p:pic>
    </p:spTree>
    <p:extLst>
      <p:ext uri="{BB962C8B-B14F-4D97-AF65-F5344CB8AC3E}">
        <p14:creationId xmlns:p14="http://schemas.microsoft.com/office/powerpoint/2010/main" val="3850227877"/>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descr="Immagine che contiene esterni, acqua&#10;&#10;Descrizione generata con affidabilità elevata">
            <a:extLst>
              <a:ext uri="{FF2B5EF4-FFF2-40B4-BE49-F238E27FC236}">
                <a16:creationId xmlns:a16="http://schemas.microsoft.com/office/drawing/2014/main" id="{721D3DF1-03C8-48FB-A66D-ED72DF1D8E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4" name="Rettangolo 3">
            <a:extLst>
              <a:ext uri="{FF2B5EF4-FFF2-40B4-BE49-F238E27FC236}">
                <a16:creationId xmlns:a16="http://schemas.microsoft.com/office/drawing/2014/main" id="{DAE723F8-68CF-410F-9C48-E6E48553D8B1}"/>
              </a:ext>
            </a:extLst>
          </p:cNvPr>
          <p:cNvSpPr/>
          <p:nvPr/>
        </p:nvSpPr>
        <p:spPr>
          <a:xfrm>
            <a:off x="418070" y="1578228"/>
            <a:ext cx="11355860" cy="1200329"/>
          </a:xfrm>
          <a:prstGeom prst="rect">
            <a:avLst/>
          </a:prstGeom>
        </p:spPr>
        <p:txBody>
          <a:bodyPr wrap="square">
            <a:spAutoFit/>
          </a:bodyPr>
          <a:lstStyle/>
          <a:p>
            <a:r>
              <a:rPr lang="it-IT" dirty="0"/>
              <a:t>I Master risultano essere un oggetto di studio estremamente interessante ai fini di una valutazione dei parametri nutrizionali e di fitness in un campione di sportivi adulti (≥ 25 anni).</a:t>
            </a:r>
            <a:br>
              <a:rPr lang="it-IT" dirty="0"/>
            </a:br>
            <a:r>
              <a:rPr lang="it-IT" dirty="0"/>
              <a:t>Questo perché i loro programmi di allenamento e le prestazioni fisiche risultano essere vicine a quelle di atleti professionisti, pur non essendolo o spesso avendo superato l’età per esserlo.</a:t>
            </a:r>
          </a:p>
        </p:txBody>
      </p:sp>
      <p:sp>
        <p:nvSpPr>
          <p:cNvPr id="5" name="Titolo 1">
            <a:extLst>
              <a:ext uri="{FF2B5EF4-FFF2-40B4-BE49-F238E27FC236}">
                <a16:creationId xmlns:a16="http://schemas.microsoft.com/office/drawing/2014/main" id="{358CEF44-138E-4493-A654-49BC31F23B47}"/>
              </a:ext>
            </a:extLst>
          </p:cNvPr>
          <p:cNvSpPr>
            <a:spLocks noGrp="1"/>
          </p:cNvSpPr>
          <p:nvPr>
            <p:ph type="title"/>
          </p:nvPr>
        </p:nvSpPr>
        <p:spPr>
          <a:xfrm>
            <a:off x="838200" y="252665"/>
            <a:ext cx="10515600" cy="1325563"/>
          </a:xfrm>
        </p:spPr>
        <p:txBody>
          <a:bodyPr/>
          <a:lstStyle/>
          <a:p>
            <a:pPr algn="ctr"/>
            <a:r>
              <a:rPr lang="it-IT" b="1" dirty="0">
                <a:latin typeface="Times New Roman" panose="02020603050405020304" pitchFamily="18" charset="0"/>
                <a:cs typeface="Times New Roman" panose="02020603050405020304" pitchFamily="18" charset="0"/>
              </a:rPr>
              <a:t>Nuotatori Master</a:t>
            </a:r>
          </a:p>
        </p:txBody>
      </p:sp>
      <p:sp>
        <p:nvSpPr>
          <p:cNvPr id="6" name="Rettangolo 5">
            <a:extLst>
              <a:ext uri="{FF2B5EF4-FFF2-40B4-BE49-F238E27FC236}">
                <a16:creationId xmlns:a16="http://schemas.microsoft.com/office/drawing/2014/main" id="{E596DCF5-4BD1-45E7-8EB9-2A00719D3B13}"/>
              </a:ext>
            </a:extLst>
          </p:cNvPr>
          <p:cNvSpPr/>
          <p:nvPr/>
        </p:nvSpPr>
        <p:spPr>
          <a:xfrm>
            <a:off x="504568" y="5178676"/>
            <a:ext cx="11269362" cy="1200329"/>
          </a:xfrm>
          <a:prstGeom prst="rect">
            <a:avLst/>
          </a:prstGeom>
        </p:spPr>
        <p:txBody>
          <a:bodyPr wrap="square">
            <a:spAutoFit/>
          </a:bodyPr>
          <a:lstStyle/>
          <a:p>
            <a:r>
              <a:rPr lang="it-IT" dirty="0"/>
              <a:t>I consolidati effetti benefici idrodinamici, indicati principalmente nella prevenzione e nel trattamento di malattie cardiovascolari, cardiorespiratorie, oltre che nel miglioramento di parametri antropometrici quali peso corporeo, distribuzione del grasso corporeo, circonferenza vita, BMI e pressione sanguigna, supportano il riconoscimento mondiale del nuoto come mezzo efficace per promuovere la salute della popolazione. </a:t>
            </a:r>
          </a:p>
        </p:txBody>
      </p:sp>
      <p:pic>
        <p:nvPicPr>
          <p:cNvPr id="8" name="Immagine 7">
            <a:extLst>
              <a:ext uri="{FF2B5EF4-FFF2-40B4-BE49-F238E27FC236}">
                <a16:creationId xmlns:a16="http://schemas.microsoft.com/office/drawing/2014/main" id="{A97B2E87-FE70-4C61-A0CF-0F61927100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0141" y="2778557"/>
            <a:ext cx="6446108" cy="2305723"/>
          </a:xfrm>
          <a:prstGeom prst="rect">
            <a:avLst/>
          </a:prstGeom>
        </p:spPr>
      </p:pic>
    </p:spTree>
    <p:extLst>
      <p:ext uri="{BB962C8B-B14F-4D97-AF65-F5344CB8AC3E}">
        <p14:creationId xmlns:p14="http://schemas.microsoft.com/office/powerpoint/2010/main" val="1929170119"/>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Immagine che contiene interni, tavolo, sedendo&#10;&#10;Descrizione generata con affidabilità molto elevata">
            <a:extLst>
              <a:ext uri="{FF2B5EF4-FFF2-40B4-BE49-F238E27FC236}">
                <a16:creationId xmlns:a16="http://schemas.microsoft.com/office/drawing/2014/main" id="{5604FE91-CA9E-469B-B545-4DAC91C465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2" name="Titolo 1">
            <a:extLst>
              <a:ext uri="{FF2B5EF4-FFF2-40B4-BE49-F238E27FC236}">
                <a16:creationId xmlns:a16="http://schemas.microsoft.com/office/drawing/2014/main" id="{28EEB915-C1D3-466E-90AA-2A035E3FB9C8}"/>
              </a:ext>
            </a:extLst>
          </p:cNvPr>
          <p:cNvSpPr>
            <a:spLocks noGrp="1"/>
          </p:cNvSpPr>
          <p:nvPr>
            <p:ph type="title"/>
          </p:nvPr>
        </p:nvSpPr>
        <p:spPr>
          <a:xfrm>
            <a:off x="2201779" y="250031"/>
            <a:ext cx="10515600" cy="1325563"/>
          </a:xfrm>
        </p:spPr>
        <p:txBody>
          <a:bodyPr/>
          <a:lstStyle/>
          <a:p>
            <a:pPr algn="ctr"/>
            <a:r>
              <a:rPr lang="it-IT" b="1" dirty="0">
                <a:latin typeface="Times New Roman" panose="02020603050405020304" pitchFamily="18" charset="0"/>
                <a:cs typeface="Times New Roman" panose="02020603050405020304" pitchFamily="18" charset="0"/>
              </a:rPr>
              <a:t>Obiettivo della tesi</a:t>
            </a:r>
          </a:p>
        </p:txBody>
      </p:sp>
      <p:sp>
        <p:nvSpPr>
          <p:cNvPr id="3" name="Segnaposto contenuto 2">
            <a:extLst>
              <a:ext uri="{FF2B5EF4-FFF2-40B4-BE49-F238E27FC236}">
                <a16:creationId xmlns:a16="http://schemas.microsoft.com/office/drawing/2014/main" id="{AA88CFB8-A950-4373-B2F7-16D763D338FC}"/>
              </a:ext>
            </a:extLst>
          </p:cNvPr>
          <p:cNvSpPr>
            <a:spLocks noGrp="1"/>
          </p:cNvSpPr>
          <p:nvPr>
            <p:ph idx="1"/>
          </p:nvPr>
        </p:nvSpPr>
        <p:spPr>
          <a:xfrm>
            <a:off x="2955758" y="2041128"/>
            <a:ext cx="10515600" cy="4351338"/>
          </a:xfrm>
        </p:spPr>
        <p:txBody>
          <a:bodyPr>
            <a:normAutofit/>
          </a:bodyPr>
          <a:lstStyle/>
          <a:p>
            <a:r>
              <a:rPr lang="it-IT" sz="2200" dirty="0">
                <a:latin typeface="Times New Roman" panose="02020603050405020304" pitchFamily="18" charset="0"/>
                <a:cs typeface="Times New Roman" panose="02020603050405020304" pitchFamily="18" charset="0"/>
              </a:rPr>
              <a:t>Valutazione dello stato nutrizionale  in nuotatori Master partecipanti ai </a:t>
            </a:r>
            <a:br>
              <a:rPr lang="it-IT" sz="2200" dirty="0">
                <a:latin typeface="Times New Roman" panose="02020603050405020304" pitchFamily="18" charset="0"/>
                <a:cs typeface="Times New Roman" panose="02020603050405020304" pitchFamily="18" charset="0"/>
              </a:rPr>
            </a:br>
            <a:r>
              <a:rPr lang="it-IT" sz="2200" dirty="0">
                <a:latin typeface="Times New Roman" panose="02020603050405020304" pitchFamily="18" charset="0"/>
                <a:cs typeface="Times New Roman" panose="02020603050405020304" pitchFamily="18" charset="0"/>
              </a:rPr>
              <a:t>campionati nazionali Italiani ai fini  dell’ottenimento di un database derivato</a:t>
            </a:r>
            <a:br>
              <a:rPr lang="it-IT" sz="2200" dirty="0">
                <a:latin typeface="Times New Roman" panose="02020603050405020304" pitchFamily="18" charset="0"/>
                <a:cs typeface="Times New Roman" panose="02020603050405020304" pitchFamily="18" charset="0"/>
              </a:rPr>
            </a:br>
            <a:r>
              <a:rPr lang="it-IT" sz="2200" dirty="0">
                <a:latin typeface="Times New Roman" panose="02020603050405020304" pitchFamily="18" charset="0"/>
                <a:cs typeface="Times New Roman" panose="02020603050405020304" pitchFamily="18" charset="0"/>
              </a:rPr>
              <a:t>dalla classe in esame.</a:t>
            </a:r>
          </a:p>
          <a:p>
            <a:pPr marL="0" indent="0">
              <a:buNone/>
            </a:pPr>
            <a:endParaRPr lang="it-IT"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8751442"/>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Immagine che contiene interni, tavolo, verde, scrivania&#10;&#10;Descrizione generata con affidabilità molto elevata">
            <a:extLst>
              <a:ext uri="{FF2B5EF4-FFF2-40B4-BE49-F238E27FC236}">
                <a16:creationId xmlns:a16="http://schemas.microsoft.com/office/drawing/2014/main" id="{6D0FA348-DEE1-401F-9AF3-4A2A9B1CF6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5" y="0"/>
            <a:ext cx="12170870" cy="6858000"/>
          </a:xfrm>
          <a:prstGeom prst="rect">
            <a:avLst/>
          </a:prstGeom>
        </p:spPr>
      </p:pic>
      <p:sp>
        <p:nvSpPr>
          <p:cNvPr id="2" name="Titolo 1">
            <a:extLst>
              <a:ext uri="{FF2B5EF4-FFF2-40B4-BE49-F238E27FC236}">
                <a16:creationId xmlns:a16="http://schemas.microsoft.com/office/drawing/2014/main" id="{809D9568-27A4-4DE3-90A1-10A881C5A26A}"/>
              </a:ext>
            </a:extLst>
          </p:cNvPr>
          <p:cNvSpPr>
            <a:spLocks noGrp="1"/>
          </p:cNvSpPr>
          <p:nvPr>
            <p:ph type="title"/>
          </p:nvPr>
        </p:nvSpPr>
        <p:spPr/>
        <p:txBody>
          <a:bodyPr/>
          <a:lstStyle/>
          <a:p>
            <a:pPr algn="ctr"/>
            <a:r>
              <a:rPr lang="it-IT" b="1" dirty="0">
                <a:latin typeface="Times New Roman" panose="02020603050405020304" pitchFamily="18" charset="0"/>
                <a:cs typeface="Times New Roman" panose="02020603050405020304" pitchFamily="18" charset="0"/>
              </a:rPr>
              <a:t>Scopo dello studio</a:t>
            </a:r>
          </a:p>
        </p:txBody>
      </p:sp>
      <p:sp>
        <p:nvSpPr>
          <p:cNvPr id="3" name="Segnaposto contenuto 2">
            <a:extLst>
              <a:ext uri="{FF2B5EF4-FFF2-40B4-BE49-F238E27FC236}">
                <a16:creationId xmlns:a16="http://schemas.microsoft.com/office/drawing/2014/main" id="{8CCC6DA6-7F85-4BC7-8B74-9F6E592511BF}"/>
              </a:ext>
            </a:extLst>
          </p:cNvPr>
          <p:cNvSpPr>
            <a:spLocks noGrp="1"/>
          </p:cNvSpPr>
          <p:nvPr>
            <p:ph idx="1"/>
          </p:nvPr>
        </p:nvSpPr>
        <p:spPr>
          <a:xfrm>
            <a:off x="838200" y="1825625"/>
            <a:ext cx="10515600" cy="986155"/>
          </a:xfrm>
        </p:spPr>
        <p:txBody>
          <a:bodyPr>
            <a:normAutofit/>
          </a:bodyPr>
          <a:lstStyle/>
          <a:p>
            <a:pPr algn="ctr">
              <a:buFont typeface="Wingdings" panose="05000000000000000000" pitchFamily="2" charset="2"/>
              <a:buChar char="Ø"/>
            </a:pPr>
            <a:r>
              <a:rPr lang="it-IT" sz="3000" b="1" dirty="0">
                <a:latin typeface="Times New Roman" panose="02020603050405020304" pitchFamily="18" charset="0"/>
                <a:cs typeface="Times New Roman" panose="02020603050405020304" pitchFamily="18" charset="0"/>
              </a:rPr>
              <a:t>Analisi comparativa osservazionale in due gruppi di Sportivi</a:t>
            </a:r>
          </a:p>
        </p:txBody>
      </p:sp>
      <p:sp>
        <p:nvSpPr>
          <p:cNvPr id="4" name="Segnaposto contenuto 2">
            <a:extLst>
              <a:ext uri="{FF2B5EF4-FFF2-40B4-BE49-F238E27FC236}">
                <a16:creationId xmlns:a16="http://schemas.microsoft.com/office/drawing/2014/main" id="{74FE1976-1187-4E33-A23D-D33860259605}"/>
              </a:ext>
            </a:extLst>
          </p:cNvPr>
          <p:cNvSpPr txBox="1">
            <a:spLocks/>
          </p:cNvSpPr>
          <p:nvPr/>
        </p:nvSpPr>
        <p:spPr>
          <a:xfrm>
            <a:off x="990600" y="3029585"/>
            <a:ext cx="10515600" cy="27997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r>
              <a:rPr lang="it-IT" sz="2400" dirty="0">
                <a:latin typeface="Times New Roman" panose="02020603050405020304" pitchFamily="18" charset="0"/>
                <a:cs typeface="Times New Roman" panose="02020603050405020304" pitchFamily="18" charset="0"/>
              </a:rPr>
              <a:t>Confrontare le variabili antropometriche e </a:t>
            </a:r>
            <a:r>
              <a:rPr lang="it-IT" sz="2400" dirty="0" err="1">
                <a:latin typeface="Times New Roman" panose="02020603050405020304" pitchFamily="18" charset="0"/>
                <a:cs typeface="Times New Roman" panose="02020603050405020304" pitchFamily="18" charset="0"/>
              </a:rPr>
              <a:t>bioimpedenziometriche</a:t>
            </a:r>
            <a:r>
              <a:rPr lang="it-IT" sz="2400" dirty="0">
                <a:latin typeface="Times New Roman" panose="02020603050405020304" pitchFamily="18" charset="0"/>
                <a:cs typeface="Times New Roman" panose="02020603050405020304" pitchFamily="18" charset="0"/>
              </a:rPr>
              <a:t> tra i due gruppi in esame.</a:t>
            </a:r>
          </a:p>
          <a:p>
            <a:pPr marL="514350" indent="-514350">
              <a:buFont typeface="+mj-lt"/>
              <a:buAutoNum type="arabicPeriod"/>
            </a:pPr>
            <a:endParaRPr lang="it-IT" sz="2400"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it-IT" sz="2400" dirty="0">
                <a:latin typeface="Times New Roman" panose="02020603050405020304" pitchFamily="18" charset="0"/>
                <a:cs typeface="Times New Roman" panose="02020603050405020304" pitchFamily="18" charset="0"/>
              </a:rPr>
              <a:t>Confrontare le abitudini alimentari relative ai due gruppi oggetto di studio e successiva valutazione della </a:t>
            </a:r>
            <a:r>
              <a:rPr lang="it-IT" sz="2400" dirty="0" err="1">
                <a:latin typeface="Times New Roman" panose="02020603050405020304" pitchFamily="18" charset="0"/>
                <a:cs typeface="Times New Roman" panose="02020603050405020304" pitchFamily="18" charset="0"/>
              </a:rPr>
              <a:t>compliance</a:t>
            </a:r>
            <a:r>
              <a:rPr lang="it-IT" sz="2400" dirty="0">
                <a:latin typeface="Times New Roman" panose="02020603050405020304" pitchFamily="18" charset="0"/>
                <a:cs typeface="Times New Roman" panose="02020603050405020304" pitchFamily="18" charset="0"/>
              </a:rPr>
              <a:t> alle raccomandazioni nutrizionali riportate dai LARN</a:t>
            </a:r>
          </a:p>
          <a:p>
            <a:pPr marL="0" indent="0">
              <a:buNone/>
            </a:pPr>
            <a:endParaRPr lang="it-IT" sz="27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2213902"/>
      </p:ext>
    </p:extLst>
  </p:cSld>
  <p:clrMapOvr>
    <a:masterClrMapping/>
  </p:clrMapOvr>
  <p:transition spd="med">
    <p:fade/>
  </p:transition>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5246</TotalTime>
  <Words>1376</Words>
  <Application>Microsoft Office PowerPoint</Application>
  <PresentationFormat>Widescreen</PresentationFormat>
  <Paragraphs>297</Paragraphs>
  <Slides>20</Slides>
  <Notes>0</Notes>
  <HiddenSlides>0</HiddenSlides>
  <MMClips>0</MMClips>
  <ScaleCrop>false</ScaleCrop>
  <HeadingPairs>
    <vt:vector size="8" baseType="variant">
      <vt:variant>
        <vt:lpstr>Caratteri utilizzati</vt:lpstr>
      </vt:variant>
      <vt:variant>
        <vt:i4>8</vt:i4>
      </vt:variant>
      <vt:variant>
        <vt:lpstr>Tema</vt:lpstr>
      </vt:variant>
      <vt:variant>
        <vt:i4>1</vt:i4>
      </vt:variant>
      <vt:variant>
        <vt:lpstr>Server OLE incorporati</vt:lpstr>
      </vt:variant>
      <vt:variant>
        <vt:i4>2</vt:i4>
      </vt:variant>
      <vt:variant>
        <vt:lpstr>Titoli diapositive</vt:lpstr>
      </vt:variant>
      <vt:variant>
        <vt:i4>20</vt:i4>
      </vt:variant>
    </vt:vector>
  </HeadingPairs>
  <TitlesOfParts>
    <vt:vector size="31" baseType="lpstr">
      <vt:lpstr>Arial</vt:lpstr>
      <vt:lpstr>Calibri</vt:lpstr>
      <vt:lpstr>Calibri Light</vt:lpstr>
      <vt:lpstr>Cambria</vt:lpstr>
      <vt:lpstr>Tahoma</vt:lpstr>
      <vt:lpstr>Times New Roman</vt:lpstr>
      <vt:lpstr>Verdana</vt:lpstr>
      <vt:lpstr>Wingdings</vt:lpstr>
      <vt:lpstr>Tema di Office</vt:lpstr>
      <vt:lpstr>Grafico</vt:lpstr>
      <vt:lpstr>Chart</vt:lpstr>
      <vt:lpstr>Presentazione standard di PowerPoint</vt:lpstr>
      <vt:lpstr>Esercizio fisico e stato di salute, un legame inscindibile </vt:lpstr>
      <vt:lpstr>Rischio relativo di diabete tipo 2 in relazione al livello di attività fisica totale (Nurses’ Health Study, 70102 donne) </vt:lpstr>
      <vt:lpstr>CVD Mortality Rates by Fitness  Aerobic Center Longitudinal Study (ACLS)</vt:lpstr>
      <vt:lpstr>Presentazione standard di PowerPoint</vt:lpstr>
      <vt:lpstr>Introduzione</vt:lpstr>
      <vt:lpstr>Nuotatori Master</vt:lpstr>
      <vt:lpstr>Obiettivo della tesi</vt:lpstr>
      <vt:lpstr>Scopo dello studio</vt:lpstr>
      <vt:lpstr>Descrizione del campione</vt:lpstr>
      <vt:lpstr>Materiali e Metodi</vt:lpstr>
      <vt:lpstr>  Risultati Variabili antropometriche     e bioimpedenziometriche</vt:lpstr>
      <vt:lpstr>Presentazione standard di PowerPoint</vt:lpstr>
      <vt:lpstr>Risultati Variabili nutrizionali  </vt:lpstr>
      <vt:lpstr>Risultati Variabili nutrizionali  </vt:lpstr>
      <vt:lpstr>Risultati Variabili nutrizionali  </vt:lpstr>
      <vt:lpstr>Risultati Variabili nutrizionali  </vt:lpstr>
      <vt:lpstr>Risultati Variabili nutrizionali  </vt:lpstr>
      <vt:lpstr>Conclusioni</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Storm</dc:creator>
  <cp:lastModifiedBy>Storm</cp:lastModifiedBy>
  <cp:revision>96</cp:revision>
  <dcterms:created xsi:type="dcterms:W3CDTF">2017-10-16T13:37:43Z</dcterms:created>
  <dcterms:modified xsi:type="dcterms:W3CDTF">2017-10-21T05:41:31Z</dcterms:modified>
</cp:coreProperties>
</file>